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32"/>
  </p:notesMasterIdLst>
  <p:sldIdLst>
    <p:sldId id="262" r:id="rId5"/>
    <p:sldId id="263" r:id="rId6"/>
    <p:sldId id="321" r:id="rId7"/>
    <p:sldId id="315" r:id="rId8"/>
    <p:sldId id="323" r:id="rId9"/>
    <p:sldId id="302" r:id="rId10"/>
    <p:sldId id="304" r:id="rId11"/>
    <p:sldId id="303" r:id="rId12"/>
    <p:sldId id="322" r:id="rId13"/>
    <p:sldId id="305" r:id="rId14"/>
    <p:sldId id="324" r:id="rId15"/>
    <p:sldId id="266" r:id="rId16"/>
    <p:sldId id="306" r:id="rId17"/>
    <p:sldId id="307" r:id="rId18"/>
    <p:sldId id="308" r:id="rId19"/>
    <p:sldId id="309" r:id="rId20"/>
    <p:sldId id="310" r:id="rId21"/>
    <p:sldId id="311" r:id="rId22"/>
    <p:sldId id="326" r:id="rId23"/>
    <p:sldId id="327" r:id="rId24"/>
    <p:sldId id="325" r:id="rId25"/>
    <p:sldId id="316" r:id="rId26"/>
    <p:sldId id="317" r:id="rId27"/>
    <p:sldId id="320" r:id="rId28"/>
    <p:sldId id="319" r:id="rId29"/>
    <p:sldId id="313" r:id="rId30"/>
    <p:sldId id="269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8E1616-F243-6366-5B04-790A3DE298FD}" name="Nina Harrison" initials="NH" userId="S::nharrison@economicprogressri.org::9da8d3bf-b5b0-4500-803c-7015fa665fb9" providerId="AD"/>
  <p188:author id="{8179392B-D3E6-DD8B-484D-B1F5C56CC88A}" name="Hector Perez-Aponte" initials="HP" userId="S::hperezaponte@economicprogressri.org::4774bd66-01b8-4545-af83-ad1c13f698f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4736D0-E4AA-5185-C875-2611B614D3E3}" v="31" dt="2025-11-03T18:50:22.869"/>
    <p1510:client id="{0CB7A3A4-F614-6A21-62B5-510C8183CCE6}" v="18" dt="2025-11-03T21:38:20.617"/>
    <p1510:client id="{448AF762-2A60-3513-71AC-2B06280E8B59}" v="2359" dt="2025-11-04T04:06:34.890"/>
    <p1510:client id="{918524D7-37B9-BE6A-D377-8E6AB8DF5D64}" v="1673" dt="2025-11-04T16:59:23.071"/>
    <p1510:client id="{B921EC85-3EFC-4647-AD6A-D0835E8E0723}" v="2" dt="2025-11-04T14:04:42.887"/>
    <p1510:client id="{C2F8163E-66DD-A4F0-D6FE-8128CA61F3F4}" v="127" dt="2025-11-04T21:20:04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2A6F6-017B-4146-8860-B4CBCE45420D}" type="datetimeFigureOut"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8D8C8-071E-4FD5-934F-E8A95EAB33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50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457200" rtl="0">
              <a:lnSpc>
                <a:spcPct val="117999"/>
              </a:lnSpc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65864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05B36-69D4-9087-3ACE-A59E7DEC4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9A909F-85F0-B79F-4F26-BDF81926D4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927112-B3AF-74B7-32E1-5086E1E72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A2F0F4-EFD9-72D3-2B60-C3E93C11B8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8D8C8-071E-4FD5-934F-E8A95EAB33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27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70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-12700" y="-12700"/>
            <a:ext cx="9169400" cy="635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1" y="6095999"/>
            <a:ext cx="9144002" cy="1589"/>
          </a:xfrm>
          <a:prstGeom prst="line">
            <a:avLst/>
          </a:prstGeom>
          <a:ln w="19050">
            <a:solidFill>
              <a:srgbClr val="F0BC35"/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pic>
        <p:nvPicPr>
          <p:cNvPr id="25" name="image3.jpeg" descr="EPIlogofinal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407987" y="6172200"/>
            <a:ext cx="2030413" cy="539750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hape 26"/>
          <p:cNvSpPr/>
          <p:nvPr/>
        </p:nvSpPr>
        <p:spPr>
          <a:xfrm>
            <a:off x="6248400" y="6400800"/>
            <a:ext cx="2438400" cy="472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300" b="1">
                <a:solidFill>
                  <a:srgbClr val="006AA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00" b="1">
                <a:solidFill>
                  <a:srgbClr val="006AA2"/>
                </a:solidFill>
              </a:rPr>
              <a:t>www.economicprogressri.org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8D214E-317D-45B1-8870-24FD853D87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396287" y="6364224"/>
            <a:ext cx="747713" cy="369332"/>
          </a:xfrm>
        </p:spPr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006AA2"/>
          </a:solidFill>
          <a:ln w="25400">
            <a:solidFill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-1" y="6096000"/>
            <a:ext cx="9144001" cy="1589"/>
          </a:xfrm>
          <a:prstGeom prst="line">
            <a:avLst/>
          </a:prstGeom>
          <a:ln w="19050">
            <a:solidFill>
              <a:srgbClr val="F0BC35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pic>
        <p:nvPicPr>
          <p:cNvPr id="18" name="image3.jpeg" descr="EPIlogofinal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407987" y="6172200"/>
            <a:ext cx="2030413" cy="539750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Shape 19"/>
          <p:cNvSpPr/>
          <p:nvPr/>
        </p:nvSpPr>
        <p:spPr>
          <a:xfrm>
            <a:off x="6248400" y="6400800"/>
            <a:ext cx="2438400" cy="5411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1300" b="1">
                <a:solidFill>
                  <a:srgbClr val="006AA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00" b="1">
                <a:solidFill>
                  <a:srgbClr val="006AA2"/>
                </a:solidFill>
              </a:rPr>
              <a:t>www.economicprogressri.org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5181600"/>
          </a:xfrm>
          <a:prstGeom prst="rect">
            <a:avLst/>
          </a:prstGeom>
        </p:spPr>
        <p:txBody>
          <a:bodyPr/>
          <a:lstStyle>
            <a:lvl1pPr marL="365125" indent="-255588">
              <a:buClr>
                <a:srgbClr val="F0BC35"/>
              </a:buClr>
              <a:buSzPct val="100000"/>
              <a:buFont typeface="Arial"/>
              <a:buChar char="•"/>
              <a:defRPr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76152" indent="-264990">
              <a:buClr>
                <a:srgbClr val="F0BC35"/>
              </a:buClr>
              <a:buSzPct val="100000"/>
              <a:buFont typeface="Arial"/>
              <a:buChar char="•"/>
              <a:defRPr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58850" indent="-255587">
              <a:buClr>
                <a:srgbClr val="F0BC35"/>
              </a:buClr>
              <a:buSzPct val="100000"/>
              <a:buFont typeface="Arial"/>
              <a:buChar char="•"/>
              <a:defRPr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34065" indent="-254577">
              <a:buClr>
                <a:srgbClr val="F0BC35"/>
              </a:buClr>
              <a:buSzPct val="100000"/>
              <a:buFont typeface="Arial"/>
              <a:buChar char="•"/>
              <a:defRPr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088" indent="-255588">
              <a:buClr>
                <a:srgbClr val="F0BC35"/>
              </a:buClr>
              <a:buSzPct val="100000"/>
              <a:buFont typeface="Arial"/>
              <a:buChar char="•"/>
              <a:defRPr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>
                <a:effectLst/>
              </a:defRPr>
            </a:pPr>
            <a:r>
              <a:rPr sz="2800"/>
              <a:t>Body Level One</a:t>
            </a:r>
          </a:p>
          <a:p>
            <a:pPr lvl="1">
              <a:defRPr sz="1800">
                <a:effectLst/>
              </a:defRPr>
            </a:pPr>
            <a:r>
              <a:rPr sz="2800"/>
              <a:t>Body Level Two</a:t>
            </a:r>
          </a:p>
          <a:p>
            <a:pPr lvl="2">
              <a:defRPr sz="1800">
                <a:effectLst/>
              </a:defRPr>
            </a:pPr>
            <a:r>
              <a:rPr sz="2800"/>
              <a:t>Body Level Three</a:t>
            </a:r>
          </a:p>
          <a:p>
            <a:pPr lvl="3">
              <a:defRPr sz="1800">
                <a:effectLst/>
              </a:defRPr>
            </a:pPr>
            <a:r>
              <a:rPr sz="2800"/>
              <a:t>Body Level Four</a:t>
            </a:r>
          </a:p>
          <a:p>
            <a:pPr lvl="4">
              <a:defRPr sz="1800">
                <a:effectLst/>
              </a:defRPr>
            </a:pPr>
            <a:r>
              <a:rPr sz="2800"/>
              <a:t>Body Level Five</a:t>
            </a:r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prstGeom prst="rect">
            <a:avLst/>
          </a:prstGeom>
        </p:spPr>
        <p:txBody>
          <a:bodyPr anchor="ctr"/>
          <a:lstStyle>
            <a:lvl1pPr>
              <a:defRPr sz="36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3600">
                <a:solidFill>
                  <a:srgbClr val="32323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Title Text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2F9D3C-4E50-41C0-9919-8740DA5172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396287" y="6364224"/>
            <a:ext cx="747713" cy="369332"/>
          </a:xfrm>
        </p:spPr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Title Text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Five</a:t>
            </a:r>
          </a:p>
        </p:txBody>
      </p:sp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xfrm>
            <a:off x="8396287" y="6364224"/>
            <a:ext cx="747713" cy="381000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Shape 3"/>
          <p:cNvSpPr/>
          <p:nvPr/>
        </p:nvSpPr>
        <p:spPr>
          <a:xfrm>
            <a:off x="7377113" y="4060825"/>
            <a:ext cx="1600201" cy="365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Shape 4"/>
          <p:cNvSpPr/>
          <p:nvPr/>
        </p:nvSpPr>
        <p:spPr>
          <a:xfrm>
            <a:off x="0" y="3675062"/>
            <a:ext cx="9144000" cy="141288"/>
          </a:xfrm>
          <a:prstGeom prst="rect">
            <a:avLst/>
          </a:prstGeom>
          <a:solidFill>
            <a:srgbClr val="F0BC3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Shape 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rgbClr val="006AA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6" name="image2.jpeg" descr="PixStrip.jpg"/>
          <p:cNvPicPr/>
          <p:nvPr/>
        </p:nvPicPr>
        <p:blipFill>
          <a:blip r:embed="rId5"/>
          <a:stretch>
            <a:fillRect/>
          </a:stretch>
        </p:blipFill>
        <p:spPr>
          <a:xfrm>
            <a:off x="1371600" y="762000"/>
            <a:ext cx="6553200" cy="17653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3.jpeg" descr="EPIlogofinal.jpg"/>
          <p:cNvPicPr/>
          <p:nvPr/>
        </p:nvPicPr>
        <p:blipFill>
          <a:blip r:embed="rId6"/>
          <a:stretch>
            <a:fillRect/>
          </a:stretch>
        </p:blipFill>
        <p:spPr>
          <a:xfrm>
            <a:off x="6019800" y="5715000"/>
            <a:ext cx="2640014" cy="701675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457200" y="687386"/>
            <a:ext cx="8458200" cy="30464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b">
            <a:normAutofit/>
          </a:bodyPr>
          <a:lstStyle/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457200" y="3899937"/>
            <a:ext cx="4953000" cy="2958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  <a:effectLst/>
              </a:defRPr>
            </a:pPr>
            <a:r>
              <a:rPr sz="2400">
                <a:solidFill>
                  <a:srgbClr val="006AA2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Body Level Five</a:t>
            </a:r>
          </a:p>
        </p:txBody>
      </p:sp>
      <p:sp>
        <p:nvSpPr>
          <p:cNvPr id="10" name="Shape 10"/>
          <p:cNvSpPr>
            <a:spLocks noGrp="1"/>
          </p:cNvSpPr>
          <p:nvPr>
            <p:ph type="sldNum" sz="quarter" idx="2"/>
          </p:nvPr>
        </p:nvSpPr>
        <p:spPr>
          <a:xfrm>
            <a:off x="8396287" y="6364224"/>
            <a:ext cx="747713" cy="369332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 anchorCtr="1">
            <a:spAutoFit/>
          </a:bodyPr>
          <a:lstStyle>
            <a:lvl1pPr algn="r">
              <a:defRPr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86" r:id="rId2"/>
    <p:sldLayoutId id="2147483685" r:id="rId3"/>
  </p:sldLayoutIdLst>
  <p:transition spd="med"/>
  <p:hf hdr="0" ftr="0" dt="0"/>
  <p:txStyles>
    <p:titleStyle>
      <a:lvl1pPr>
        <a:defRPr sz="4400">
          <a:solidFill>
            <a:srgbClr val="FFFFFF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1pPr>
      <a:lvl2pPr>
        <a:defRPr sz="4400">
          <a:solidFill>
            <a:srgbClr val="FFFFFF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2pPr>
      <a:lvl3pPr>
        <a:defRPr sz="4400">
          <a:solidFill>
            <a:srgbClr val="FFFFFF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3pPr>
      <a:lvl4pPr>
        <a:defRPr sz="4400">
          <a:solidFill>
            <a:srgbClr val="FFFFFF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4pPr>
      <a:lvl5pPr>
        <a:defRPr sz="4400">
          <a:solidFill>
            <a:srgbClr val="FFFFFF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5pPr>
      <a:lvl6pPr indent="457200">
        <a:defRPr sz="4400">
          <a:solidFill>
            <a:srgbClr val="FFFFFF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6pPr>
      <a:lvl7pPr indent="914400">
        <a:defRPr sz="4400">
          <a:solidFill>
            <a:srgbClr val="FFFFFF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7pPr>
      <a:lvl8pPr indent="1371600">
        <a:defRPr sz="4400">
          <a:solidFill>
            <a:srgbClr val="FFFFFF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8pPr>
      <a:lvl9pPr indent="1828800">
        <a:defRPr sz="4400">
          <a:solidFill>
            <a:srgbClr val="FFFFFF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9pPr>
    </p:titleStyle>
    <p:bodyStyle>
      <a:lvl1pPr indent="64007">
        <a:spcBef>
          <a:spcPts val="300"/>
        </a:spcBef>
        <a:defRPr sz="2400">
          <a:solidFill>
            <a:srgbClr val="006AA2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1pPr>
      <a:lvl2pPr indent="457200">
        <a:spcBef>
          <a:spcPts val="300"/>
        </a:spcBef>
        <a:defRPr sz="2400">
          <a:solidFill>
            <a:srgbClr val="006AA2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2pPr>
      <a:lvl3pPr indent="914400">
        <a:spcBef>
          <a:spcPts val="300"/>
        </a:spcBef>
        <a:defRPr sz="2400">
          <a:solidFill>
            <a:srgbClr val="006AA2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3pPr>
      <a:lvl4pPr indent="1371600">
        <a:spcBef>
          <a:spcPts val="300"/>
        </a:spcBef>
        <a:defRPr sz="2400">
          <a:solidFill>
            <a:srgbClr val="006AA2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4pPr>
      <a:lvl5pPr indent="1828800">
        <a:spcBef>
          <a:spcPts val="300"/>
        </a:spcBef>
        <a:defRPr sz="2400">
          <a:solidFill>
            <a:srgbClr val="006AA2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5pPr>
      <a:lvl6pPr indent="2286000">
        <a:spcBef>
          <a:spcPts val="300"/>
        </a:spcBef>
        <a:defRPr sz="2400">
          <a:solidFill>
            <a:srgbClr val="006AA2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6pPr>
      <a:lvl7pPr indent="2743200">
        <a:spcBef>
          <a:spcPts val="300"/>
        </a:spcBef>
        <a:defRPr sz="2400">
          <a:solidFill>
            <a:srgbClr val="006AA2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7pPr>
      <a:lvl8pPr indent="3200400">
        <a:spcBef>
          <a:spcPts val="300"/>
        </a:spcBef>
        <a:defRPr sz="2400">
          <a:solidFill>
            <a:srgbClr val="006AA2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8pPr>
      <a:lvl9pPr indent="3657600">
        <a:spcBef>
          <a:spcPts val="300"/>
        </a:spcBef>
        <a:defRPr sz="2400">
          <a:solidFill>
            <a:srgbClr val="006AA2"/>
          </a:solidFill>
          <a:effectLst>
            <a:outerShdw blurRad="38100" dist="38100" dir="2700000" rotWithShape="0">
              <a:srgbClr val="000000">
                <a:alpha val="43137"/>
              </a:srgbClr>
            </a:outerShdw>
          </a:effectLst>
          <a:latin typeface="Verdana"/>
          <a:ea typeface="Verdana"/>
          <a:cs typeface="Verdana"/>
          <a:sym typeface="Verdana"/>
        </a:defRPr>
      </a:lvl9pPr>
    </p:bodyStyle>
    <p:otherStyle>
      <a:lvl1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bpp.org/research/state-budget-and-tax/harmful-republican-megabill-fails-families-children-and-communities#pick_state=1&amp;state=RI" TargetMode="External"/><Relationship Id="rId2" Type="http://schemas.openxmlformats.org/officeDocument/2006/relationships/hyperlink" Target="https://www.cbpp.org/blog/policymakers-should-expand-the-child-tax-credit-for-the-17-million-children-currently-left-out#17-million-children-under-17-cbpp-anchor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body" idx="1"/>
          </p:nvPr>
        </p:nvSpPr>
        <p:spPr>
          <a:xfrm>
            <a:off x="344277" y="4271019"/>
            <a:ext cx="8454862" cy="2147455"/>
          </a:xfrm>
          <a:prstGeom prst="rect">
            <a:avLst/>
          </a:prstGeom>
        </p:spPr>
        <p:txBody>
          <a:bodyPr lIns="0" tIns="0" rIns="0" bIns="0" anchor="t">
            <a:normAutofit lnSpcReduction="10000"/>
          </a:bodyPr>
          <a:lstStyle/>
          <a:p>
            <a:pPr indent="63500" algn="ctr">
              <a:lnSpc>
                <a:spcPct val="90000"/>
              </a:lnSpc>
              <a:defRPr sz="1800">
                <a:solidFill>
                  <a:srgbClr val="000000"/>
                </a:solidFill>
                <a:effectLst/>
              </a:defRPr>
            </a:pPr>
            <a:r>
              <a:rPr lang="en-US" sz="3300" b="1">
                <a:solidFill>
                  <a:srgbClr val="0070C0"/>
                </a:solidFill>
                <a:effectLst>
                  <a:outerShdw blurRad="38100" dist="38100" dir="2700000" rotWithShape="0">
                    <a:srgbClr val="C0C0C0"/>
                  </a:outerShdw>
                </a:effectLst>
              </a:rPr>
              <a:t>HOW HOUSE RESOLUTION 1 IMPACTS RHODE ISLANDERS</a:t>
            </a:r>
          </a:p>
          <a:p>
            <a:pPr indent="63500" algn="l">
              <a:lnSpc>
                <a:spcPct val="120000"/>
              </a:lnSpc>
              <a:spcBef>
                <a:spcPts val="0"/>
              </a:spcBef>
              <a:defRPr sz="1800">
                <a:solidFill>
                  <a:srgbClr val="000000"/>
                </a:solidFill>
                <a:effectLst/>
              </a:defRPr>
            </a:pPr>
            <a:endParaRPr lang="en-US" sz="1900" b="1">
              <a:solidFill>
                <a:srgbClr val="0070C0"/>
              </a:solidFill>
              <a:effectLst>
                <a:outerShdw blurRad="38100" dist="38100" dir="2700000" rotWithShape="0">
                  <a:srgbClr val="C0C0C0"/>
                </a:outerShdw>
              </a:effectLst>
            </a:endParaRPr>
          </a:p>
          <a:p>
            <a:pPr indent="63500" algn="l">
              <a:lnSpc>
                <a:spcPct val="120000"/>
              </a:lnSpc>
              <a:spcBef>
                <a:spcPts val="0"/>
              </a:spcBef>
              <a:defRPr sz="1800">
                <a:solidFill>
                  <a:srgbClr val="000000"/>
                </a:solidFill>
                <a:effectLst/>
              </a:defRPr>
            </a:pPr>
            <a:r>
              <a:rPr lang="en-US" sz="2000" b="1">
                <a:solidFill>
                  <a:srgbClr val="0070C0"/>
                </a:solidFill>
                <a:effectLst>
                  <a:outerShdw blurRad="38100" dist="38100" dir="2700000" rotWithShape="0">
                    <a:srgbClr val="C0C0C0"/>
                  </a:outerShdw>
                </a:effectLst>
              </a:rPr>
              <a:t>Nina Harrison</a:t>
            </a:r>
          </a:p>
          <a:p>
            <a:pPr indent="63500" algn="l">
              <a:lnSpc>
                <a:spcPct val="120000"/>
              </a:lnSpc>
              <a:spcBef>
                <a:spcPts val="0"/>
              </a:spcBef>
              <a:defRPr sz="1800">
                <a:solidFill>
                  <a:srgbClr val="000000"/>
                </a:solidFill>
                <a:effectLst/>
              </a:defRPr>
            </a:pPr>
            <a:r>
              <a:rPr lang="en-US" sz="2000" b="1">
                <a:solidFill>
                  <a:srgbClr val="0070C0"/>
                </a:solidFill>
                <a:effectLst>
                  <a:outerShdw blurRad="38100" dist="38100" dir="2700000" rotWithShape="0">
                    <a:srgbClr val="C0C0C0"/>
                  </a:outerShdw>
                </a:effectLst>
              </a:rPr>
              <a:t>Policy Director</a:t>
            </a:r>
            <a:endParaRPr lang="en-US"/>
          </a:p>
          <a:p>
            <a:pPr indent="63500" algn="l">
              <a:lnSpc>
                <a:spcPct val="120000"/>
              </a:lnSpc>
              <a:spcBef>
                <a:spcPts val="0"/>
              </a:spcBef>
              <a:defRPr sz="1800">
                <a:solidFill>
                  <a:srgbClr val="000000"/>
                </a:solidFill>
                <a:effectLst/>
              </a:defRPr>
            </a:pPr>
            <a:r>
              <a:rPr lang="en-US" sz="2000" b="1">
                <a:solidFill>
                  <a:srgbClr val="0070C0"/>
                </a:solidFill>
                <a:effectLst>
                  <a:outerShdw blurRad="38100" dist="38100" dir="2700000" rotWithShape="0">
                    <a:srgbClr val="C0C0C0"/>
                  </a:outerShdw>
                </a:effectLst>
              </a:rPr>
              <a:t>November 4, 2025</a:t>
            </a:r>
          </a:p>
        </p:txBody>
      </p:sp>
    </p:spTree>
    <p:extLst>
      <p:ext uri="{BB962C8B-B14F-4D97-AF65-F5344CB8AC3E}">
        <p14:creationId xmlns:p14="http://schemas.microsoft.com/office/powerpoint/2010/main" val="320881918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56F8E-930B-B4DE-DE5D-BDE66717A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4ADF8-D1C4-9217-8412-1F5A69FB7C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10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9289B8-A3A3-4982-D1DB-8DF67C840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77757"/>
            <a:ext cx="8229600" cy="3972773"/>
          </a:xfrm>
        </p:spPr>
        <p:txBody>
          <a:bodyPr lIns="45719" tIns="45720" rIns="45719" bIns="45720" anchor="t"/>
          <a:lstStyle/>
          <a:p>
            <a:pPr indent="-255270"/>
            <a:r>
              <a:rPr lang="en-US" sz="2300" dirty="0"/>
              <a:t>EFFECTIVE 2025: H.R. 1 restricts eligibility for SUA shelter deduction to households with an elderly or disabled member.</a:t>
            </a:r>
          </a:p>
          <a:p>
            <a:pPr indent="-255270"/>
            <a:r>
              <a:rPr lang="en-US" sz="2300" b="1" dirty="0"/>
              <a:t>2,500 households will lose or have reduced SUA.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6EA932B-70ED-2673-33EB-A80AF34E4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SNAP Utility Allowances (SUA)</a:t>
            </a:r>
          </a:p>
        </p:txBody>
      </p:sp>
    </p:spTree>
    <p:extLst>
      <p:ext uri="{BB962C8B-B14F-4D97-AF65-F5344CB8AC3E}">
        <p14:creationId xmlns:p14="http://schemas.microsoft.com/office/powerpoint/2010/main" val="147629326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C79A220-AEB0-D05B-B106-5E138E1AA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91" y="1515576"/>
            <a:ext cx="9114130" cy="4584254"/>
          </a:xfrm>
        </p:spPr>
        <p:txBody>
          <a:bodyPr lIns="45719" tIns="45720" rIns="45719" bIns="45720" anchor="t"/>
          <a:lstStyle/>
          <a:p>
            <a:pPr indent="-255270"/>
            <a:r>
              <a:rPr lang="en-US" dirty="0">
                <a:solidFill>
                  <a:srgbClr val="FF0000"/>
                </a:solidFill>
              </a:rPr>
              <a:t>Approximately 34,000 Rhode Islanders will lose healthcare due to H.R. 1.</a:t>
            </a:r>
            <a:endParaRPr lang="en-US" u="sng" dirty="0">
              <a:solidFill>
                <a:srgbClr val="FF0000"/>
              </a:solidFill>
            </a:endParaRPr>
          </a:p>
          <a:p>
            <a:pPr indent="-255270"/>
            <a:r>
              <a:rPr lang="en-US" u="sng" dirty="0"/>
              <a:t>Medicaid</a:t>
            </a:r>
            <a:r>
              <a:rPr lang="en-US" dirty="0"/>
              <a:t>: Remove eligibility for many lawfully present immigrants; new work requirements, new cost sharing, and more frequent recertification req. for expansion group.</a:t>
            </a:r>
          </a:p>
          <a:p>
            <a:pPr indent="-255270"/>
            <a:r>
              <a:rPr lang="en-US" u="sng" dirty="0" err="1"/>
              <a:t>HealthSourceRI</a:t>
            </a:r>
            <a:r>
              <a:rPr lang="en-US" dirty="0"/>
              <a:t>: 41,400 Rhode Islanders will lose $59.3M in federal subsidies – causing their premiums to double.</a:t>
            </a:r>
          </a:p>
          <a:p>
            <a:pPr indent="-255270"/>
            <a:r>
              <a:rPr lang="en-US" u="sng" dirty="0"/>
              <a:t>Medicare</a:t>
            </a:r>
            <a:r>
              <a:rPr lang="en-US" dirty="0"/>
              <a:t>: Removes eligibility for some lawfully present immigrants beginning in 2027.</a:t>
            </a:r>
          </a:p>
          <a:p>
            <a:pPr indent="-255270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C08A8C-4CCA-35A2-04E8-200A69D14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87037" cy="768127"/>
          </a:xfrm>
        </p:spPr>
        <p:txBody>
          <a:bodyPr lIns="45719" tIns="45720" rIns="45719" bIns="45720" anchor="ctr">
            <a:normAutofit/>
          </a:bodyPr>
          <a:lstStyle/>
          <a:p>
            <a:r>
              <a:rPr lang="en-US" dirty="0"/>
              <a:t>H.R. 1 Healthcare Changes – Overview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E0373-56AC-D769-75E0-F1D261C072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5220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710B92-C6A7-E6D7-FE33-4E1C032F41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12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F108226-E389-D9EB-4F52-BAFBDFAE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77757"/>
            <a:ext cx="8229600" cy="3972773"/>
          </a:xfrm>
        </p:spPr>
        <p:txBody>
          <a:bodyPr lIns="45719" tIns="45720" rIns="45719" bIns="45720" anchor="t"/>
          <a:lstStyle/>
          <a:p>
            <a:pPr indent="-255270"/>
            <a:r>
              <a:rPr lang="en-US" sz="3200" dirty="0"/>
              <a:t>311,000 Rhode Islanders rely on Medicaid</a:t>
            </a:r>
            <a:r>
              <a:rPr lang="en-US" dirty="0"/>
              <a:t> </a:t>
            </a:r>
          </a:p>
          <a:p>
            <a:pPr marL="675640" lvl="1" indent="-264795"/>
            <a:r>
              <a:rPr lang="en-US" dirty="0"/>
              <a:t>164,000 children and families</a:t>
            </a:r>
          </a:p>
          <a:p>
            <a:pPr marL="675640" lvl="1" indent="-264795"/>
            <a:r>
              <a:rPr lang="en-US" dirty="0"/>
              <a:t>82,000 expansion group (100% - 138% FPL)</a:t>
            </a:r>
          </a:p>
          <a:p>
            <a:pPr marL="675640" lvl="1" indent="-264795"/>
            <a:r>
              <a:rPr lang="en-US" dirty="0"/>
              <a:t>11,000 children with special needs</a:t>
            </a:r>
          </a:p>
          <a:p>
            <a:pPr marL="675640" lvl="1" indent="-255270"/>
            <a:r>
              <a:rPr lang="en-US" dirty="0"/>
              <a:t>54,000 elderly, blind, and disabled folk</a:t>
            </a:r>
          </a:p>
          <a:p>
            <a:pPr marL="675640" lvl="1" indent="-264795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BD7637-5B27-AD2E-E9A0-B8BB7B5FF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Medicaid in Rhode Island</a:t>
            </a:r>
          </a:p>
        </p:txBody>
      </p:sp>
    </p:spTree>
    <p:extLst>
      <p:ext uri="{BB962C8B-B14F-4D97-AF65-F5344CB8AC3E}">
        <p14:creationId xmlns:p14="http://schemas.microsoft.com/office/powerpoint/2010/main" val="327376249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C74C-9BB5-3B39-125F-2B5026D6C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E306D6-32DE-6578-91BB-55297F88DF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13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2216CE-DC7D-60A9-0285-006CD8FA1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77756"/>
            <a:ext cx="8229600" cy="3972773"/>
          </a:xfrm>
        </p:spPr>
        <p:txBody>
          <a:bodyPr lIns="45719" tIns="45720" rIns="45719" bIns="45720" anchor="t"/>
          <a:lstStyle/>
          <a:p>
            <a:pPr indent="-255270" algn="l"/>
            <a:r>
              <a:rPr lang="en-US" sz="2400" b="1" dirty="0"/>
              <a:t>No longer eligible (effective October 1, 2026):</a:t>
            </a:r>
            <a:r>
              <a:rPr lang="en-US" sz="2400" dirty="0"/>
              <a:t> Refugees, humanitarian parolees, asylum grantees, abused spouses and children, and other non-citizens.</a:t>
            </a:r>
            <a:endParaRPr lang="en-US" sz="2400" b="1" dirty="0"/>
          </a:p>
          <a:p>
            <a:pPr indent="-255270" algn="l"/>
            <a:r>
              <a:rPr lang="en-US" sz="2400" b="1" dirty="0"/>
              <a:t>Still eligible: </a:t>
            </a:r>
            <a:endParaRPr lang="en-US" sz="2400" dirty="0"/>
          </a:p>
          <a:p>
            <a:pPr marL="675640" lvl="1" indent="-264795" algn="l"/>
            <a:r>
              <a:rPr lang="en-US" sz="2400" dirty="0"/>
              <a:t>US citizens or nationals, lawful permanent residents, Cuban/Haitian entrants, and people from Micronesia, Palau, or the Marshall Islands living in the U.S.</a:t>
            </a:r>
          </a:p>
          <a:p>
            <a:pPr marL="675640" lvl="1" indent="-264795" algn="l"/>
            <a:r>
              <a:rPr lang="en-US" sz="2400" dirty="0"/>
              <a:t>All children up to the age of 19 (Cover all Kids) and pregnant and post-partum people will be eligible regardless of immigration status. </a:t>
            </a:r>
          </a:p>
          <a:p>
            <a:pPr indent="-255270" algn="l"/>
            <a:endParaRPr lang="en-US" sz="2300"/>
          </a:p>
          <a:p>
            <a:pPr indent="-255270"/>
            <a:endParaRPr lang="en-US" sz="23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E6E4D6-B666-9575-66EC-4FDEA390B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Medicaid - Immigrant Eligibility Changes</a:t>
            </a:r>
          </a:p>
        </p:txBody>
      </p:sp>
    </p:spTree>
    <p:extLst>
      <p:ext uri="{BB962C8B-B14F-4D97-AF65-F5344CB8AC3E}">
        <p14:creationId xmlns:p14="http://schemas.microsoft.com/office/powerpoint/2010/main" val="189837185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A1289-AB11-DA4C-1383-B37FBB1E4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216FC-675E-2E70-1F4A-DF2F0F6724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14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D4452FB-7887-E953-369C-A871B06B3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065" y="1252722"/>
            <a:ext cx="8872894" cy="4788379"/>
          </a:xfrm>
        </p:spPr>
        <p:txBody>
          <a:bodyPr lIns="45719" tIns="45720" rIns="45719" bIns="45720" anchor="t"/>
          <a:lstStyle/>
          <a:p>
            <a:pPr marL="109855" indent="0" algn="l">
              <a:buNone/>
            </a:pPr>
            <a:endParaRPr lang="en-US" sz="2600" b="1"/>
          </a:p>
          <a:p>
            <a:pPr marL="109855" indent="0" algn="l">
              <a:buNone/>
            </a:pPr>
            <a:r>
              <a:rPr lang="en-US" sz="2600" b="1" dirty="0"/>
              <a:t>82,000 Rhode Islanders are in the Medicaid expansion group.</a:t>
            </a:r>
            <a:endParaRPr lang="en-US"/>
          </a:p>
          <a:p>
            <a:pPr indent="-255270" algn="l"/>
            <a:r>
              <a:rPr lang="en-US" sz="2600" u="sng" dirty="0"/>
              <a:t>New Work Requirements</a:t>
            </a:r>
            <a:r>
              <a:rPr lang="en-US" sz="2600" dirty="0"/>
              <a:t>: for people between 100%-138% FPL (Medicaid expansion group).</a:t>
            </a:r>
          </a:p>
          <a:p>
            <a:pPr indent="-255270" algn="l"/>
            <a:r>
              <a:rPr lang="en-US" sz="2600" u="sng" dirty="0"/>
              <a:t>Recertification</a:t>
            </a:r>
            <a:r>
              <a:rPr lang="en-US" sz="2600" dirty="0"/>
              <a:t>: Every six months instead of annually.</a:t>
            </a:r>
          </a:p>
          <a:p>
            <a:pPr indent="-255270" algn="l"/>
            <a:r>
              <a:rPr lang="en-US" sz="2600" u="sng" dirty="0"/>
              <a:t>Fewer Retroactive payments</a:t>
            </a:r>
            <a:r>
              <a:rPr lang="en-US" sz="2600" dirty="0"/>
              <a:t>: Retroactive coverage offered for only one month instead of three.</a:t>
            </a:r>
          </a:p>
          <a:p>
            <a:pPr indent="-255270" algn="l"/>
            <a:r>
              <a:rPr lang="en-US" sz="2600" u="sng" dirty="0"/>
              <a:t>Cost sharing</a:t>
            </a:r>
            <a:r>
              <a:rPr lang="en-US" sz="2600" dirty="0"/>
              <a:t>: Now required to make co-pays and additional payments.</a:t>
            </a:r>
          </a:p>
          <a:p>
            <a:pPr indent="-255270" algn="l"/>
            <a:endParaRPr lang="en-US" sz="2300" b="1"/>
          </a:p>
          <a:p>
            <a:pPr indent="-255270"/>
            <a:endParaRPr lang="en-US" sz="23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6C82FC-B95B-BF73-998E-C44C71B5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98524" cy="641766"/>
          </a:xfrm>
        </p:spPr>
        <p:txBody>
          <a:bodyPr lIns="45719" tIns="45720" rIns="45719" bIns="45720" anchor="ctr">
            <a:normAutofit fontScale="90000"/>
          </a:bodyPr>
          <a:lstStyle/>
          <a:p>
            <a:pPr algn="ctr"/>
            <a:r>
              <a:rPr lang="en-US"/>
              <a:t>Medicaid Expansion Group – Eligibility Changes</a:t>
            </a:r>
          </a:p>
        </p:txBody>
      </p:sp>
    </p:spTree>
    <p:extLst>
      <p:ext uri="{BB962C8B-B14F-4D97-AF65-F5344CB8AC3E}">
        <p14:creationId xmlns:p14="http://schemas.microsoft.com/office/powerpoint/2010/main" val="329432897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469A2-C4A8-E14E-5769-E2E946349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83507-9F56-DCBA-2BEE-A24B8BD982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15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5DDAE3-AE7E-6040-1F22-E7E65D84E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77756"/>
            <a:ext cx="8229600" cy="3972773"/>
          </a:xfrm>
        </p:spPr>
        <p:txBody>
          <a:bodyPr lIns="45719" tIns="45720" rIns="45719" bIns="45720" anchor="t"/>
          <a:lstStyle/>
          <a:p>
            <a:pPr marL="109855" indent="0" algn="l">
              <a:buNone/>
            </a:pPr>
            <a:endParaRPr lang="en-US" sz="2300"/>
          </a:p>
          <a:p>
            <a:pPr indent="-255270" algn="l"/>
            <a:r>
              <a:rPr lang="en-US" sz="2300" b="1" dirty="0"/>
              <a:t>No longer eligible (Beginning January 4, 2027): </a:t>
            </a:r>
            <a:r>
              <a:rPr lang="en-US" sz="2300" dirty="0"/>
              <a:t>Refugees, humanitarian parolees, asylum grantees, abused spouses and children, and other non-citizens.</a:t>
            </a:r>
            <a:endParaRPr lang="en-US" dirty="0"/>
          </a:p>
          <a:p>
            <a:pPr indent="-255270" algn="l"/>
            <a:endParaRPr lang="en-US" sz="2300"/>
          </a:p>
          <a:p>
            <a:pPr indent="-255270" algn="l"/>
            <a:r>
              <a:rPr lang="en-US" sz="2300" b="1" dirty="0"/>
              <a:t>Still eligible:</a:t>
            </a:r>
            <a:r>
              <a:rPr lang="en-US" sz="2300" dirty="0"/>
              <a:t> U.S. citizens or nationals, lawful permanent residents, Cuban/Haitian entrants, and people from Micronesia, Palau, or the Marshall Islands living in the U.S.</a:t>
            </a:r>
          </a:p>
          <a:p>
            <a:pPr indent="-255270" algn="l"/>
            <a:endParaRPr lang="en-US" sz="2300" b="1"/>
          </a:p>
          <a:p>
            <a:pPr indent="-255270"/>
            <a:endParaRPr lang="en-US" sz="23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31AA3D2-1630-2476-BC24-FADA7AC5D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Medicare Eligibility Changes</a:t>
            </a:r>
          </a:p>
        </p:txBody>
      </p:sp>
    </p:spTree>
    <p:extLst>
      <p:ext uri="{BB962C8B-B14F-4D97-AF65-F5344CB8AC3E}">
        <p14:creationId xmlns:p14="http://schemas.microsoft.com/office/powerpoint/2010/main" val="283392747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2E532-6317-2AE2-06D5-CEC8C69FB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8BA7C2-5F77-0134-DEE2-58C09E694B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16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54C0BD-E6FC-7AB9-C441-51828088D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2296" y="1321646"/>
            <a:ext cx="9137105" cy="4719455"/>
          </a:xfrm>
        </p:spPr>
        <p:txBody>
          <a:bodyPr lIns="45719" tIns="45720" rIns="45719" bIns="45720" anchor="t"/>
          <a:lstStyle/>
          <a:p>
            <a:pPr marL="109855" indent="0" algn="l">
              <a:buNone/>
            </a:pPr>
            <a:r>
              <a:rPr lang="en-US" sz="2600" dirty="0"/>
              <a:t>Rhode Islanders who are not eligible for Medicaid or Medicare and can't get coverage through an employer can purchase coverage through HSRI (esp. small business owners).</a:t>
            </a:r>
          </a:p>
          <a:p>
            <a:pPr indent="-255270" algn="l"/>
            <a:r>
              <a:rPr lang="en-US" sz="2600" b="1" dirty="0"/>
              <a:t>55,000 </a:t>
            </a:r>
            <a:r>
              <a:rPr lang="en-US" sz="2600" dirty="0"/>
              <a:t>Rhode Islanders access commercial health insurance through HSRI.</a:t>
            </a:r>
            <a:endParaRPr lang="en-US" dirty="0"/>
          </a:p>
          <a:p>
            <a:pPr indent="-255270" algn="l"/>
            <a:r>
              <a:rPr lang="en-US" sz="2500" b="1" dirty="0"/>
              <a:t>7,000 </a:t>
            </a:r>
            <a:r>
              <a:rPr lang="en-US" sz="2500" dirty="0"/>
              <a:t>Rhode Islanders will lose health insurance due to changes in HSRI eligibility requirements for immigrants.</a:t>
            </a:r>
          </a:p>
          <a:p>
            <a:pPr indent="-255270" algn="l"/>
            <a:r>
              <a:rPr lang="en-US" sz="2500" dirty="0">
                <a:solidFill>
                  <a:srgbClr val="FF0000"/>
                </a:solidFill>
              </a:rPr>
              <a:t>A projected total of </a:t>
            </a:r>
            <a:r>
              <a:rPr lang="en-US" sz="2500" b="1" dirty="0">
                <a:solidFill>
                  <a:srgbClr val="FF0000"/>
                </a:solidFill>
              </a:rPr>
              <a:t>20,000 </a:t>
            </a:r>
            <a:r>
              <a:rPr lang="en-US" sz="2500" dirty="0">
                <a:solidFill>
                  <a:srgbClr val="FF0000"/>
                </a:solidFill>
              </a:rPr>
              <a:t>Rhode Islanders will lose health coverage through HSRI due to H.R. 1.</a:t>
            </a:r>
            <a:endParaRPr lang="en-US" sz="2500" dirty="0"/>
          </a:p>
          <a:p>
            <a:pPr indent="-255270" algn="l"/>
            <a:endParaRPr lang="en-US" sz="2300" b="1"/>
          </a:p>
          <a:p>
            <a:pPr indent="-255270"/>
            <a:endParaRPr lang="en-US" sz="23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D3B7D3-EC86-413E-53DB-EEA5046C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75549" cy="837052"/>
          </a:xfrm>
        </p:spPr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Healthsource RI (HSRI)</a:t>
            </a:r>
          </a:p>
        </p:txBody>
      </p:sp>
    </p:spTree>
    <p:extLst>
      <p:ext uri="{BB962C8B-B14F-4D97-AF65-F5344CB8AC3E}">
        <p14:creationId xmlns:p14="http://schemas.microsoft.com/office/powerpoint/2010/main" val="169991123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68ED9-D0EF-6326-F9C3-018592EA8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BF99F3-0921-46F9-544C-E0FDB1E9AB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17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BC7FBC-D4FD-59BC-34B6-13CF5FF35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2296" y="1915606"/>
            <a:ext cx="8976281" cy="4099134"/>
          </a:xfrm>
        </p:spPr>
        <p:txBody>
          <a:bodyPr lIns="45719" tIns="45720" rIns="45719" bIns="45720" anchor="t"/>
          <a:lstStyle/>
          <a:p>
            <a:pPr indent="-255270" algn="l"/>
            <a:r>
              <a:rPr lang="en-US" sz="2500" dirty="0"/>
              <a:t> (APTCs) are a temporary expansion of the Affordable Care Act subsidies that made healthcare more affordable for millions.</a:t>
            </a:r>
          </a:p>
          <a:p>
            <a:pPr marL="675640" lvl="1" indent="-264795" algn="l">
              <a:buFont typeface="Courier New"/>
              <a:buChar char="o"/>
            </a:pPr>
            <a:r>
              <a:rPr lang="en-US" sz="2500" dirty="0"/>
              <a:t>90%</a:t>
            </a:r>
            <a:r>
              <a:rPr lang="en-US" sz="2500" b="1" dirty="0"/>
              <a:t> </a:t>
            </a:r>
            <a:r>
              <a:rPr lang="en-US" sz="2500" dirty="0"/>
              <a:t>of HSRI enrollees have their health insurance subsidized by federal tax credits.</a:t>
            </a:r>
          </a:p>
          <a:p>
            <a:pPr indent="-255270" algn="l"/>
            <a:r>
              <a:rPr lang="en-US" sz="2500" dirty="0"/>
              <a:t>H.R. 1 allows APTCs to expire at the end of 2025.</a:t>
            </a:r>
          </a:p>
          <a:p>
            <a:pPr indent="-255270" algn="l"/>
            <a:r>
              <a:rPr lang="en-US" sz="2500" b="1" dirty="0">
                <a:solidFill>
                  <a:srgbClr val="FF0000"/>
                </a:solidFill>
              </a:rPr>
              <a:t>41,400 </a:t>
            </a:r>
            <a:r>
              <a:rPr lang="en-US" sz="2500" dirty="0">
                <a:solidFill>
                  <a:srgbClr val="FF0000"/>
                </a:solidFill>
              </a:rPr>
              <a:t>Rhode Islanders will see their premiums double (on average) without APTCs.</a:t>
            </a:r>
          </a:p>
          <a:p>
            <a:pPr indent="-255270" algn="l"/>
            <a:r>
              <a:rPr lang="en-US" sz="2500" b="1" dirty="0"/>
              <a:t>13,000 </a:t>
            </a:r>
            <a:r>
              <a:rPr lang="en-US" sz="2500" dirty="0"/>
              <a:t>Rhode Islanders are predicted to not purchase health insurance because of APTCs expiring.</a:t>
            </a:r>
            <a:endParaRPr lang="en-US" sz="2500">
              <a:solidFill>
                <a:srgbClr val="FF000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EF765B-7FFC-86AC-B1C0-5656619D0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28525"/>
            <a:ext cx="8229600" cy="1066800"/>
          </a:xfrm>
        </p:spPr>
        <p:txBody>
          <a:bodyPr lIns="45719" tIns="45720" rIns="45719" bIns="45720" anchor="ctr">
            <a:noAutofit/>
          </a:bodyPr>
          <a:lstStyle/>
          <a:p>
            <a:pPr algn="ctr"/>
            <a:r>
              <a:rPr lang="en-US"/>
              <a:t>HSRI &amp; Expiring Enhanced Advanced Premium Tax Credits (APTCs)</a:t>
            </a:r>
          </a:p>
        </p:txBody>
      </p:sp>
    </p:spTree>
    <p:extLst>
      <p:ext uri="{BB962C8B-B14F-4D97-AF65-F5344CB8AC3E}">
        <p14:creationId xmlns:p14="http://schemas.microsoft.com/office/powerpoint/2010/main" val="1708093005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48B7B-D3FD-5CC0-C849-87A7CB095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700EF-815E-7179-6377-44E4BB497F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18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F665CE-0E63-D651-1E3F-DD2D59170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2186" y="1677756"/>
            <a:ext cx="8995242" cy="4388409"/>
          </a:xfrm>
        </p:spPr>
        <p:txBody>
          <a:bodyPr lIns="45719" tIns="45720" rIns="45719" bIns="45720" anchor="t"/>
          <a:lstStyle/>
          <a:p>
            <a:pPr indent="-255270" algn="l"/>
            <a:r>
              <a:rPr lang="en-US" sz="2500" dirty="0"/>
              <a:t>H.R. 1 increases the CTC from $2,000 to $2,200 per child BUT leaves the lowest-income Rhode Islanders behind.</a:t>
            </a:r>
          </a:p>
          <a:p>
            <a:pPr indent="-255270" algn="l"/>
            <a:r>
              <a:rPr lang="en-US" sz="2500" b="1" dirty="0"/>
              <a:t>42,000 children in Rhode Island will not receive the full tax credit</a:t>
            </a:r>
            <a:r>
              <a:rPr lang="en-US" sz="2500" dirty="0"/>
              <a:t> because their parents don’t earn enough.</a:t>
            </a:r>
          </a:p>
          <a:p>
            <a:pPr marL="675640" lvl="1" indent="-264795" algn="l"/>
            <a:r>
              <a:rPr lang="en-US" sz="2500" dirty="0"/>
              <a:t>Black and Latino children will be disproportionately harmed.</a:t>
            </a:r>
          </a:p>
          <a:p>
            <a:pPr indent="-255270" algn="l"/>
            <a:r>
              <a:rPr lang="en-US" sz="2500" b="1" dirty="0">
                <a:solidFill>
                  <a:srgbClr val="FF0000"/>
                </a:solidFill>
              </a:rPr>
              <a:t>4,000 RI children won’t benefit from the credit at all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  <a:r>
              <a:rPr lang="en-US" sz="2500" dirty="0"/>
              <a:t>because H.R. 1 requires U.S. citizen children and those with lawful status to have at least one parent with a Social Security number to qualify for the CTC.</a:t>
            </a:r>
          </a:p>
          <a:p>
            <a:pPr indent="-255270" algn="l"/>
            <a:endParaRPr lang="en-US" sz="2300"/>
          </a:p>
          <a:p>
            <a:pPr indent="-255270" algn="l"/>
            <a:endParaRPr lang="en-US" sz="2300"/>
          </a:p>
          <a:p>
            <a:pPr indent="-255270" algn="l"/>
            <a:endParaRPr lang="en-US" sz="2300" b="1"/>
          </a:p>
          <a:p>
            <a:pPr indent="-255270"/>
            <a:endParaRPr lang="en-US" sz="23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D66F02-D975-C10E-67F8-D0491D0E5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Child Tax Credit Changes</a:t>
            </a:r>
          </a:p>
        </p:txBody>
      </p:sp>
    </p:spTree>
    <p:extLst>
      <p:ext uri="{BB962C8B-B14F-4D97-AF65-F5344CB8AC3E}">
        <p14:creationId xmlns:p14="http://schemas.microsoft.com/office/powerpoint/2010/main" val="273816701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BE35247-D3DC-5932-5A43-AC5A0EFAE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2297" y="1423676"/>
            <a:ext cx="9148592" cy="4584254"/>
          </a:xfrm>
        </p:spPr>
        <p:txBody>
          <a:bodyPr lIns="45719" tIns="45720" rIns="45719" bIns="45720" anchor="t"/>
          <a:lstStyle/>
          <a:p>
            <a:pPr indent="-255270"/>
            <a:r>
              <a:rPr lang="en-US" sz="2600" dirty="0"/>
              <a:t>Increased healthcare costs and emergency room wait times for all, as people lose coverage and leave the insurance pool.</a:t>
            </a:r>
          </a:p>
          <a:p>
            <a:pPr indent="-255270"/>
            <a:r>
              <a:rPr lang="en-US" sz="2600" dirty="0"/>
              <a:t>Increased food insecurity will worsen health and educational outcomes.</a:t>
            </a:r>
          </a:p>
          <a:p>
            <a:pPr indent="-255270"/>
            <a:r>
              <a:rPr lang="en-US" sz="2600" dirty="0"/>
              <a:t>Attacks on immigrant communities increase inequity in RI and will harm our communities and workforce.</a:t>
            </a:r>
          </a:p>
          <a:p>
            <a:pPr indent="-255270"/>
            <a:r>
              <a:rPr lang="en-US" sz="2600" dirty="0"/>
              <a:t>Some families will be affected by multiple aspects of H.R. 1 and face compound harm.</a:t>
            </a:r>
          </a:p>
          <a:p>
            <a:pPr indent="-255270"/>
            <a:r>
              <a:rPr lang="en-US" sz="2600" dirty="0"/>
              <a:t>Many Rhode Islanders are already struggling to meet basic needs.</a:t>
            </a:r>
          </a:p>
          <a:p>
            <a:pPr indent="-25527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410AFD-C311-F412-256E-B6AF5D8E2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87037" cy="791102"/>
          </a:xfrm>
        </p:spPr>
        <p:txBody>
          <a:bodyPr lIns="45719" tIns="45720" rIns="45719" bIns="45720" anchor="ctr">
            <a:normAutofit/>
          </a:bodyPr>
          <a:lstStyle/>
          <a:p>
            <a:r>
              <a:rPr lang="en-US"/>
              <a:t>Collateral Considerations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2C3F0A-29CD-4844-FD7C-EC396A1EE9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7177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B8E62-2E14-4693-826B-5BA2B76C4F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2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8FBF8F-EFD4-402C-BADD-67D2F8CE3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7424"/>
            <a:ext cx="8284288" cy="4384600"/>
          </a:xfrm>
        </p:spPr>
        <p:txBody>
          <a:bodyPr lIns="45719" tIns="45720" rIns="45719" bIns="45720" anchor="t"/>
          <a:lstStyle/>
          <a:p>
            <a:pPr indent="-255270"/>
            <a:endParaRPr lang="en-US" sz="1100"/>
          </a:p>
          <a:p>
            <a:pPr indent="-255270"/>
            <a:r>
              <a:rPr lang="en-US" sz="3000" b="1"/>
              <a:t>SNAP Changes</a:t>
            </a:r>
            <a:endParaRPr lang="en-US"/>
          </a:p>
          <a:p>
            <a:pPr indent="-255270"/>
            <a:r>
              <a:rPr lang="en-US" sz="3000" b="1"/>
              <a:t>Medicaid and Medicare Changes</a:t>
            </a:r>
          </a:p>
          <a:p>
            <a:pPr indent="-255270"/>
            <a:r>
              <a:rPr lang="en-US" sz="3000" b="1"/>
              <a:t>Healthsource RI and Expiring Enhanced Advanced Premium Tax Credits</a:t>
            </a:r>
            <a:endParaRPr lang="en-US"/>
          </a:p>
          <a:p>
            <a:pPr indent="-255270"/>
            <a:r>
              <a:rPr lang="en-US" sz="3000" b="1"/>
              <a:t>Child Tax Credit Changes</a:t>
            </a:r>
            <a:endParaRPr lang="en-US"/>
          </a:p>
          <a:p>
            <a:pPr indent="-255270"/>
            <a:r>
              <a:rPr lang="en-US" sz="3000" b="1"/>
              <a:t>Income Tax Provisions</a:t>
            </a:r>
          </a:p>
          <a:p>
            <a:pPr indent="-255270"/>
            <a:r>
              <a:rPr lang="en-US" sz="3000" b="1"/>
              <a:t>Q&amp;A</a:t>
            </a:r>
          </a:p>
          <a:p>
            <a:pPr indent="-255270"/>
            <a:endParaRPr lang="en-US" sz="3000" b="1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B79D720-74CC-4642-8C96-D99666569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 b="1"/>
              <a:t>Agenda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13383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5914E0-4AB7-0DC4-4B3B-5A450B37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99374"/>
            <a:ext cx="8287037" cy="4251119"/>
          </a:xfrm>
        </p:spPr>
        <p:txBody>
          <a:bodyPr lIns="45719" tIns="45720" rIns="45719" bIns="45720" anchor="t"/>
          <a:lstStyle/>
          <a:p>
            <a:pPr marL="109855" indent="0">
              <a:buNone/>
            </a:pPr>
            <a:r>
              <a:rPr lang="en-US" dirty="0"/>
              <a:t>Invest in Rhode Islanders:</a:t>
            </a:r>
          </a:p>
          <a:p>
            <a:pPr indent="-255270"/>
            <a:r>
              <a:rPr lang="en-US" dirty="0"/>
              <a:t>Rhode Island must raise sufficient revenue to invest Rhode Islanders on the systems upon which they rely.</a:t>
            </a:r>
          </a:p>
          <a:p>
            <a:pPr indent="-255270"/>
            <a:r>
              <a:rPr lang="en-US" dirty="0"/>
              <a:t>Invest in food security to replace lost food assistance.</a:t>
            </a:r>
          </a:p>
          <a:p>
            <a:pPr indent="-255270"/>
            <a:r>
              <a:rPr lang="en-US" dirty="0"/>
              <a:t>Invest in healthcare to fund alternate means for Rhode Islanders to access life-saving care.</a:t>
            </a:r>
          </a:p>
          <a:p>
            <a:pPr indent="-25527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20FD79-ABCB-4345-AF20-1290445B3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r>
              <a:rPr lang="en-US"/>
              <a:t>EPI Recommendations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D033E-0BCD-8633-F1E4-A637D9A521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39701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9A4BB4-4491-F8CE-339F-D69228EB0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99374"/>
            <a:ext cx="8287037" cy="3469973"/>
          </a:xfrm>
        </p:spPr>
        <p:txBody>
          <a:bodyPr lIns="45719" tIns="45720" rIns="45719" bIns="45720" anchor="t"/>
          <a:lstStyle/>
          <a:p>
            <a:pPr indent="-255270"/>
            <a:endParaRPr lang="en-US"/>
          </a:p>
          <a:p>
            <a:pPr indent="-255270"/>
            <a:endParaRPr lang="en-US"/>
          </a:p>
          <a:p>
            <a:pPr indent="-255270"/>
            <a:r>
              <a:rPr lang="en-US"/>
              <a:t>Income Tax Provisions</a:t>
            </a:r>
          </a:p>
          <a:p>
            <a:pPr indent="-255270"/>
            <a:r>
              <a:rPr lang="en-US"/>
              <a:t>Small Business Stock Gain Exclusion</a:t>
            </a:r>
          </a:p>
          <a:p>
            <a:pPr indent="-255270"/>
            <a:r>
              <a:rPr lang="en-US"/>
              <a:t>EPI Recommendations on Income Tax Provisions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C1C950-6CBD-F8A1-453B-A066EE363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r>
              <a:rPr lang="en-US" sz="3000" dirty="0"/>
              <a:t>Alan Krinsky, </a:t>
            </a:r>
            <a:r>
              <a:rPr lang="en-US" sz="3000" dirty="0">
                <a:solidFill>
                  <a:srgbClr val="000000"/>
                </a:solidFill>
              </a:rPr>
              <a:t>Director of Research and Fiscal Policy</a:t>
            </a:r>
            <a:endParaRPr lang="en-US" sz="3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819F7A-7641-2B89-E92C-7A73BC9F4D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30405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F1E0D70-9EE0-DAEF-D923-87853ECFF3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45719" tIns="45720" rIns="45719" bIns="45720" anchor="t"/>
          <a:lstStyle/>
          <a:p>
            <a:pPr indent="-255270" algn="l"/>
            <a:r>
              <a:rPr lang="en-US" dirty="0"/>
              <a:t>What is </a:t>
            </a:r>
            <a:r>
              <a:rPr lang="en-US" i="1" dirty="0"/>
              <a:t>Rolling Conformity</a:t>
            </a:r>
            <a:r>
              <a:rPr lang="en-US" dirty="0"/>
              <a:t>?</a:t>
            </a:r>
          </a:p>
          <a:p>
            <a:pPr indent="-255270" algn="l"/>
            <a:r>
              <a:rPr lang="en-US" dirty="0"/>
              <a:t>What are </a:t>
            </a:r>
            <a:r>
              <a:rPr lang="en-US" i="1" dirty="0"/>
              <a:t>Coupling </a:t>
            </a:r>
            <a:r>
              <a:rPr lang="en-US" dirty="0"/>
              <a:t>and </a:t>
            </a:r>
            <a:r>
              <a:rPr lang="en-US" i="1" dirty="0"/>
              <a:t>Decoupling</a:t>
            </a:r>
            <a:r>
              <a:rPr lang="en-US" dirty="0"/>
              <a:t>?</a:t>
            </a:r>
          </a:p>
          <a:p>
            <a:pPr indent="-255270" algn="l"/>
            <a:r>
              <a:rPr lang="en-US" dirty="0"/>
              <a:t>Enacted FY2026 State Budget instructed Taxation Division to decouple from any new federal tax provisions made effective for Tax Year 2025 or earlier.</a:t>
            </a:r>
          </a:p>
          <a:p>
            <a:pPr marL="675640" lvl="1" indent="-264795" algn="l">
              <a:buFont typeface="Courier New"/>
              <a:buChar char="o"/>
            </a:pPr>
            <a:r>
              <a:rPr lang="en-US" sz="2600" dirty="0"/>
              <a:t>H.R. 1 included 29 such tax provisions, 10 of which with possible impact on RI state revenue.</a:t>
            </a:r>
          </a:p>
          <a:p>
            <a:pPr marL="675640" lvl="1" indent="-264795" algn="l">
              <a:buFont typeface="Courier New"/>
              <a:buChar char="o"/>
            </a:pPr>
            <a:r>
              <a:rPr lang="en-US" sz="2600" dirty="0">
                <a:solidFill>
                  <a:srgbClr val="FF0000"/>
                </a:solidFill>
              </a:rPr>
              <a:t>Taxation issued emergency regulations to decouple, saving an estimated $80M in state revenue.</a:t>
            </a:r>
          </a:p>
          <a:p>
            <a:pPr indent="-25527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671305-28A7-63A7-2194-296B8BA6D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Income Tax Provisions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CBB99-1CE7-AB7F-623A-11749E4907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56686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124FA-ED62-8D00-0748-C5F27CF46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010F5B-AACF-1025-9F90-DBBCB37D12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45719" tIns="45720" rIns="45719" bIns="45720" anchor="t"/>
          <a:lstStyle/>
          <a:p>
            <a:pPr indent="-255270" algn="l"/>
            <a:r>
              <a:rPr lang="en-US"/>
              <a:t>For Tax Year 2026 and beyond, further action will be required to keep RI decoupled from provisions that could cost revenue without benefiting the state:</a:t>
            </a:r>
          </a:p>
          <a:p>
            <a:pPr marL="1233805" lvl="3" indent="-254000" algn="l"/>
            <a:r>
              <a:rPr lang="en-US"/>
              <a:t>$34.7M in FY2026</a:t>
            </a:r>
          </a:p>
          <a:p>
            <a:pPr marL="1233805" lvl="3" indent="-254000" algn="l"/>
            <a:r>
              <a:rPr lang="en-US"/>
              <a:t>$36.4M in FY2027</a:t>
            </a:r>
          </a:p>
          <a:p>
            <a:pPr indent="-255270" algn="l"/>
            <a:r>
              <a:rPr lang="en-US"/>
              <a:t>Also provides an opportunity to decouple from some related provisions already in place. </a:t>
            </a:r>
          </a:p>
          <a:p>
            <a:pPr indent="-255270" algn="l"/>
            <a:r>
              <a:rPr lang="en-US"/>
              <a:t>This action can be taken by legislators and included in the Enacted FY2027 State Budget.</a:t>
            </a:r>
          </a:p>
          <a:p>
            <a:pPr indent="-25527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00E479-6863-7F16-72A3-A1A668897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Income Tax Provisions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5D7AF-7740-3615-0EEB-F6C5871D3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40526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F546EE-2867-E52B-725D-F196C8CF6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81325"/>
            <a:ext cx="8229600" cy="5181600"/>
          </a:xfrm>
        </p:spPr>
        <p:txBody>
          <a:bodyPr lIns="45719" tIns="45720" rIns="45719" bIns="45720" anchor="t"/>
          <a:lstStyle/>
          <a:p>
            <a:pPr indent="-255270" algn="l"/>
            <a:r>
              <a:rPr lang="en-US"/>
              <a:t>Excludes most of what we think of as small mom &amp; pop businesses, as beneficiaries must be C-Corps.</a:t>
            </a:r>
          </a:p>
          <a:p>
            <a:pPr indent="-255270" algn="l"/>
            <a:r>
              <a:rPr lang="en-US"/>
              <a:t>Tax benefit made on companies in other states, so does not incentivize business activity in RI.</a:t>
            </a:r>
          </a:p>
          <a:p>
            <a:pPr indent="-255270" algn="l"/>
            <a:r>
              <a:rPr lang="en-US"/>
              <a:t>94% of benefit from existing exclusion goes to households with income over $1M.</a:t>
            </a:r>
          </a:p>
          <a:p>
            <a:pPr indent="-255270" algn="l"/>
            <a:r>
              <a:rPr lang="en-US"/>
              <a:t>If we do not decouple from expansion, additional </a:t>
            </a:r>
            <a:r>
              <a:rPr lang="en-US">
                <a:solidFill>
                  <a:srgbClr val="FF0000"/>
                </a:solidFill>
              </a:rPr>
              <a:t>$2.3M-$3.0M annual revenue loss by FY2031.</a:t>
            </a:r>
          </a:p>
          <a:p>
            <a:pPr indent="-255270" algn="l"/>
            <a:r>
              <a:rPr lang="en-US"/>
              <a:t>If we decouple from base credit, will </a:t>
            </a:r>
            <a:r>
              <a:rPr lang="en-US">
                <a:solidFill>
                  <a:srgbClr val="FF0000"/>
                </a:solidFill>
              </a:rPr>
              <a:t>prevent current and ongoing $3.7M annual revenue loss.</a:t>
            </a:r>
          </a:p>
          <a:p>
            <a:pPr indent="-255270" algn="l"/>
            <a:endParaRPr lang="en-US"/>
          </a:p>
          <a:p>
            <a:pPr indent="-255270" algn="l"/>
            <a:endParaRPr lang="en-US"/>
          </a:p>
          <a:p>
            <a:pPr indent="-25527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A5F6BA-DE59-BB61-BFA1-451F66D7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Small Business Stock Gain Exclusion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5C8B5A-63CB-A3E7-E9F1-481FC0CF23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95544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041FC-8E26-8F5F-3EFD-C9FE78BC2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0D9430-451B-CC7F-1A44-99E8E7548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52509"/>
            <a:ext cx="8229600" cy="5181600"/>
          </a:xfrm>
        </p:spPr>
        <p:txBody>
          <a:bodyPr lIns="45719" tIns="45720" rIns="45719" bIns="45720" anchor="t"/>
          <a:lstStyle/>
          <a:p>
            <a:pPr indent="-255270" algn="l"/>
            <a:r>
              <a:rPr lang="en-US"/>
              <a:t>Preserve 5-year amortization of R&amp;D expenses</a:t>
            </a:r>
          </a:p>
          <a:p>
            <a:pPr indent="-255270" algn="l"/>
            <a:r>
              <a:rPr lang="en-US"/>
              <a:t>Preserve tighter TCJA cap on the deductibility of business interest</a:t>
            </a:r>
          </a:p>
          <a:p>
            <a:pPr indent="-255270" algn="l"/>
            <a:r>
              <a:rPr lang="en-US"/>
              <a:t>Preserve pre-OBBBA limits on small business expensing</a:t>
            </a:r>
          </a:p>
          <a:p>
            <a:pPr indent="-255270" algn="l"/>
            <a:r>
              <a:rPr lang="en-US"/>
              <a:t>Decouple from the Foreign-Derived Deduction Eligible Income deduction (the TCJA “FDII” giveaway)</a:t>
            </a:r>
          </a:p>
          <a:p>
            <a:pPr indent="-255270" algn="l"/>
            <a:r>
              <a:rPr lang="en-US"/>
              <a:t>Repeal RI’s conformity with OZ capital gains breaks</a:t>
            </a:r>
          </a:p>
          <a:p>
            <a:pPr indent="-255270" algn="l"/>
            <a:r>
              <a:rPr lang="en-US"/>
              <a:t>Repeal the QSBS capital gains break altogether, or at least decouple from the expansion</a:t>
            </a:r>
          </a:p>
          <a:p>
            <a:pPr indent="-25527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31CA11-6FDE-8EEF-E0B8-E056DA033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 fontScale="90000"/>
          </a:bodyPr>
          <a:lstStyle/>
          <a:p>
            <a:pPr algn="ctr"/>
            <a:r>
              <a:rPr lang="en-US"/>
              <a:t>EPI Recommendations on Income Tax Provisions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DA824-5401-F2EB-4C18-7F01F390F9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544353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389E1-8245-1EEA-9D23-D5B905910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CB35C-5163-0404-0526-2565B70140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26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0A45BA-5813-E493-33D5-C6E462AAC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5061" y="1624900"/>
            <a:ext cx="8493877" cy="3946346"/>
          </a:xfrm>
        </p:spPr>
        <p:txBody>
          <a:bodyPr lIns="45719" tIns="45720" rIns="45719" bIns="45720" anchor="t"/>
          <a:lstStyle/>
          <a:p>
            <a:pPr indent="-255270" algn="l"/>
            <a:r>
              <a:rPr lang="en-US" sz="2300">
                <a:hlinkClick r:id="rId2"/>
              </a:rPr>
              <a:t>Center on Budget and Policy Priorities – Policymakers Should Expand the Child Tax Credit for the 17 Million Children Currently Left Out of the Full Credit</a:t>
            </a:r>
            <a:r>
              <a:rPr lang="en-US" sz="2300"/>
              <a:t> </a:t>
            </a:r>
            <a:endParaRPr lang="en-US"/>
          </a:p>
          <a:p>
            <a:pPr indent="-255270" algn="l"/>
            <a:r>
              <a:rPr lang="en-US" sz="2300">
                <a:hlinkClick r:id="rId3"/>
              </a:rPr>
              <a:t>Center on Budget and Policy Priorities – Harmful Republican Megabill Fails Rhode Island Families, Children and Communities</a:t>
            </a:r>
            <a:r>
              <a:rPr lang="en-US" sz="2300"/>
              <a:t> </a:t>
            </a:r>
            <a:endParaRPr lang="en-US"/>
          </a:p>
          <a:p>
            <a:pPr indent="-255270" algn="l"/>
            <a:r>
              <a:rPr lang="en-US" sz="2300"/>
              <a:t>Rhode Island Executive Office of Health and Human Services (EOHHS) Workgroup Presentation on Medicaid/Medicare </a:t>
            </a:r>
            <a:endParaRPr lang="en-US"/>
          </a:p>
          <a:p>
            <a:pPr indent="-255270" algn="l"/>
            <a:r>
              <a:rPr lang="en-US" sz="2300"/>
              <a:t>Rhode Island Executive Office of Health and Human Services (EOHHS) Workgroup Presentation on SNAP </a:t>
            </a:r>
            <a:endParaRPr lang="en-US"/>
          </a:p>
          <a:p>
            <a:pPr indent="-255270" algn="l"/>
            <a:r>
              <a:rPr lang="en-US" sz="2300"/>
              <a:t>Rhode Island Executive Office of Health and Human Services (EOHHS) Workgroup Presentation on Healthsource RI </a:t>
            </a:r>
            <a:endParaRPr lang="en-US"/>
          </a:p>
          <a:p>
            <a:pPr indent="-255270" algn="l"/>
            <a:endParaRPr lang="en-US" sz="23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6897D9-708A-E025-9F8B-A1DC09CE0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004137616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ttachment">
            <a:extLst>
              <a:ext uri="{FF2B5EF4-FFF2-40B4-BE49-F238E27FC236}">
                <a16:creationId xmlns:a16="http://schemas.microsoft.com/office/drawing/2014/main" id="{C96733D1-1F2D-5293-8379-652BD2054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690" y="3614690"/>
            <a:ext cx="2405110" cy="2405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1676400"/>
            <a:ext cx="8077200" cy="387798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328612" lvl="0" indent="-219075">
              <a:buSzPct val="100000"/>
              <a:buFont typeface="Arial"/>
              <a:buChar char="•"/>
              <a:defRPr sz="1800">
                <a:solidFill>
                  <a:srgbClr val="000000"/>
                </a:solidFill>
                <a:effectLst/>
              </a:defRPr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Like us on Facebook: </a:t>
            </a:r>
            <a:r>
              <a:rPr lang="en-US" sz="3200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facebook.com/</a:t>
            </a:r>
            <a:r>
              <a:rPr lang="en-US" sz="3200" err="1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economicprogressri</a:t>
            </a:r>
            <a:endParaRPr lang="en-US" sz="3200">
              <a:solidFill>
                <a:srgbClr val="4472C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8612" lvl="0" indent="-219075">
              <a:buSzPct val="100000"/>
              <a:buFont typeface="Arial"/>
              <a:buChar char="•"/>
              <a:defRPr sz="1800">
                <a:solidFill>
                  <a:srgbClr val="000000"/>
                </a:solidFill>
                <a:effectLst/>
              </a:defRPr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Follow us on X/Twitter: </a:t>
            </a:r>
            <a:r>
              <a:rPr lang="en-US" sz="3200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@EconProgressRI</a:t>
            </a:r>
          </a:p>
          <a:p>
            <a:pPr marL="328612" lvl="0" indent="-219075">
              <a:buSzPct val="100000"/>
              <a:buFont typeface="Arial"/>
              <a:buChar char="•"/>
              <a:defRPr sz="1800">
                <a:solidFill>
                  <a:srgbClr val="000000"/>
                </a:solidFill>
                <a:effectLst/>
              </a:defRPr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Follow us on Instagram: </a:t>
            </a:r>
            <a:r>
              <a:rPr lang="en-US" sz="3200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@epi_ri</a:t>
            </a:r>
          </a:p>
          <a:p>
            <a:pPr marL="328612" indent="-219075">
              <a:buSzPct val="100000"/>
              <a:buFont typeface="Arial"/>
              <a:buChar char="•"/>
              <a:defRPr sz="1800">
                <a:solidFill>
                  <a:srgbClr val="000000"/>
                </a:solidFill>
                <a:effectLst/>
              </a:defRPr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Sign up for our e-newsletter:</a:t>
            </a:r>
            <a:endParaRPr lang="en-US" sz="3200">
              <a:solidFill>
                <a:srgbClr val="4472C4"/>
              </a:solidFill>
              <a:latin typeface="Calibri"/>
              <a:cs typeface="Calibri"/>
              <a:sym typeface="Calibri"/>
            </a:endParaRPr>
          </a:p>
          <a:p>
            <a:pPr marL="109537" lvl="0">
              <a:buSzPct val="100000"/>
              <a:defRPr sz="1800">
                <a:solidFill>
                  <a:srgbClr val="000000"/>
                </a:solidFill>
                <a:effectLst/>
              </a:defRPr>
            </a:pPr>
            <a:endParaRPr lang="en-US" sz="3200">
              <a:solidFill>
                <a:srgbClr val="4472C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Verdana"/>
              <a:ea typeface="Verdana"/>
              <a:cs typeface="Verdana"/>
              <a:sym typeface="Verdana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>
              <a:solidFill>
                <a:srgbClr val="00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0417A4-F510-49E9-94B4-2C024270B7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dirty="0" smtClean="0"/>
              <a:t>27</a:t>
            </a:fld>
            <a:endParaRPr lang="en-US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90891275-1A6D-C343-CD6D-2ADB62405F2B}"/>
              </a:ext>
            </a:extLst>
          </p:cNvPr>
          <p:cNvSpPr txBox="1">
            <a:spLocks/>
          </p:cNvSpPr>
          <p:nvPr/>
        </p:nvSpPr>
        <p:spPr>
          <a:xfrm>
            <a:off x="457200" y="926068"/>
            <a:ext cx="8229600" cy="762000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  <a:lvl2pPr>
              <a:def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2pPr>
            <a:lvl3pPr>
              <a:def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3pPr>
            <a:lvl4pPr>
              <a:def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4pPr>
            <a:lvl5pPr>
              <a:def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5pPr>
            <a:lvl6pPr indent="457200">
              <a:def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6pPr>
            <a:lvl7pPr indent="914400">
              <a:def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7pPr>
            <a:lvl8pPr indent="1371600">
              <a:def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8pPr>
            <a:lvl9pPr indent="1828800">
              <a:defRPr sz="440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en-US" sz="3200" b="1">
                <a:solidFill>
                  <a:srgbClr val="007BC0"/>
                </a:solidFill>
              </a:rPr>
              <a:t>Stay connected with EPI!</a:t>
            </a:r>
          </a:p>
        </p:txBody>
      </p:sp>
    </p:spTree>
    <p:extLst>
      <p:ext uri="{BB962C8B-B14F-4D97-AF65-F5344CB8AC3E}">
        <p14:creationId xmlns:p14="http://schemas.microsoft.com/office/powerpoint/2010/main" val="113371003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DA667A0-446C-EA6D-6788-D7A89C2D3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89214"/>
            <a:ext cx="8310011" cy="4653178"/>
          </a:xfrm>
        </p:spPr>
        <p:txBody>
          <a:bodyPr lIns="45719" tIns="45720" rIns="45719" bIns="45720" anchor="t"/>
          <a:lstStyle/>
          <a:p>
            <a:pPr indent="-255270" algn="l">
              <a:spcBef>
                <a:spcPts val="0"/>
              </a:spcBef>
            </a:pPr>
            <a:endParaRPr lang="en-US" sz="2600" b="1"/>
          </a:p>
          <a:p>
            <a:pPr indent="-255270" algn="l">
              <a:spcBef>
                <a:spcPts val="0"/>
              </a:spcBef>
            </a:pPr>
            <a:r>
              <a:rPr lang="en-US" sz="2600" b="1"/>
              <a:t>SNAP serves 145,000 Rhode Islanders</a:t>
            </a:r>
            <a:endParaRPr lang="en-US"/>
          </a:p>
          <a:p>
            <a:pPr indent="-255270" algn="l">
              <a:spcBef>
                <a:spcPts val="0"/>
              </a:spcBef>
            </a:pPr>
            <a:endParaRPr lang="en-US" sz="2600"/>
          </a:p>
          <a:p>
            <a:pPr indent="-255270" algn="l">
              <a:spcBef>
                <a:spcPts val="0"/>
              </a:spcBef>
            </a:pPr>
            <a:r>
              <a:rPr lang="en-US" sz="2600"/>
              <a:t>91,000 households served in 2024</a:t>
            </a:r>
            <a:endParaRPr lang="en-US"/>
          </a:p>
          <a:p>
            <a:pPr indent="-255270" algn="l">
              <a:spcBef>
                <a:spcPts val="0"/>
              </a:spcBef>
            </a:pPr>
            <a:endParaRPr lang="en-US" sz="2600"/>
          </a:p>
          <a:p>
            <a:pPr indent="-255270" algn="l">
              <a:spcBef>
                <a:spcPts val="0"/>
              </a:spcBef>
            </a:pPr>
            <a:r>
              <a:rPr lang="en-US" sz="2600"/>
              <a:t>EPI is releasing data on SNAP use by state legislative district (using Census and USDA data compiled by CBPP) – </a:t>
            </a:r>
            <a:endParaRPr lang="en-US"/>
          </a:p>
          <a:p>
            <a:pPr marL="675640" lvl="1" indent="-264795" algn="l">
              <a:spcBef>
                <a:spcPts val="0"/>
              </a:spcBef>
              <a:buFont typeface="Courier New"/>
              <a:buChar char="o"/>
            </a:pPr>
            <a:r>
              <a:rPr lang="en-US" sz="2600">
                <a:solidFill>
                  <a:schemeClr val="tx1"/>
                </a:solidFill>
              </a:rPr>
              <a:t>Data reflects all state legislative districts – except 15 house districts where there was insufficient information to produce reliable data.</a:t>
            </a:r>
          </a:p>
          <a:p>
            <a:pPr indent="-255270" algn="l">
              <a:spcBef>
                <a:spcPts val="0"/>
              </a:spcBef>
            </a:pPr>
            <a:endParaRPr lang="en-US" sz="2600"/>
          </a:p>
          <a:p>
            <a:pPr indent="-255270" algn="l">
              <a:spcBef>
                <a:spcPts val="0"/>
              </a:spcBef>
            </a:pPr>
            <a:endParaRPr lang="en-US" sz="2400"/>
          </a:p>
          <a:p>
            <a:pPr indent="-255270" algn="l">
              <a:spcBef>
                <a:spcPts val="0"/>
              </a:spcBef>
            </a:pPr>
            <a:endParaRPr lang="en-US" sz="2400" b="1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AF062CC-C002-C891-6662-9B88B27E3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96" y="609600"/>
            <a:ext cx="9148592" cy="768126"/>
          </a:xfrm>
        </p:spPr>
        <p:txBody>
          <a:bodyPr lIns="45719" tIns="45720" rIns="45719" bIns="45720" anchor="ctr">
            <a:normAutofit fontScale="90000"/>
          </a:bodyPr>
          <a:lstStyle/>
          <a:p>
            <a:pPr algn="ctr"/>
            <a:r>
              <a:rPr lang="en-US"/>
              <a:t>Supplemental Nutrition Assistance Program (SNAP)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3C946-39C0-E878-A351-7DB8D641DF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8451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0050F6-705F-6CEB-498B-A720107A4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pPr algn="l"/>
            <a:r>
              <a:rPr lang="en-US"/>
              <a:t>SNAP by State Legislative District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A14C2-89E9-35E7-4BEB-A606E38F0F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4</a:t>
            </a:fld>
            <a:endParaRPr lang="en-US"/>
          </a:p>
        </p:txBody>
      </p:sp>
      <p:pic>
        <p:nvPicPr>
          <p:cNvPr id="11" name="Picture 10" descr="A table of voting results&#10;&#10;AI-generated content may be incorrect.">
            <a:extLst>
              <a:ext uri="{FF2B5EF4-FFF2-40B4-BE49-F238E27FC236}">
                <a16:creationId xmlns:a16="http://schemas.microsoft.com/office/drawing/2014/main" id="{04DDAE04-1006-3F43-1F50-E4E4E85CA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39914"/>
            <a:ext cx="9144000" cy="440655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0228828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A7604C-84F9-F027-3A2F-8D6BB565D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91" y="1400702"/>
            <a:ext cx="9022231" cy="4664665"/>
          </a:xfrm>
        </p:spPr>
        <p:txBody>
          <a:bodyPr lIns="45719" tIns="45720" rIns="45719" bIns="45720" anchor="t"/>
          <a:lstStyle/>
          <a:p>
            <a:pPr indent="-255270" algn="l">
              <a:spcBef>
                <a:spcPts val="0"/>
              </a:spcBef>
            </a:pPr>
            <a:r>
              <a:rPr lang="en-US" sz="2500" dirty="0"/>
              <a:t>10,000 Rhode Islanders are at risk of losing food assistance.</a:t>
            </a:r>
          </a:p>
          <a:p>
            <a:pPr indent="-255270" algn="l">
              <a:spcBef>
                <a:spcPts val="0"/>
              </a:spcBef>
            </a:pPr>
            <a:r>
              <a:rPr lang="en-US" sz="2500" dirty="0"/>
              <a:t>2,300 lawfully present immigrants will lose SNAP.</a:t>
            </a:r>
          </a:p>
          <a:p>
            <a:pPr indent="-255270" algn="l">
              <a:spcBef>
                <a:spcPts val="0"/>
              </a:spcBef>
            </a:pPr>
            <a:r>
              <a:rPr lang="en-US" sz="2500" dirty="0"/>
              <a:t>$15.2 million annual reduction in SNAP benefits for Rhode Islanders (due to eligibility changes).</a:t>
            </a:r>
          </a:p>
          <a:p>
            <a:pPr indent="-255270" algn="l">
              <a:spcBef>
                <a:spcPts val="0"/>
              </a:spcBef>
            </a:pPr>
            <a:r>
              <a:rPr lang="en-US" sz="2500" dirty="0">
                <a:solidFill>
                  <a:srgbClr val="FF0000"/>
                </a:solidFill>
              </a:rPr>
              <a:t>Estimated total cost shift to state (administrative and benefit costs) - approximately $30 - $64.3 million per year.</a:t>
            </a:r>
          </a:p>
          <a:p>
            <a:pPr indent="-255270" algn="l">
              <a:spcBef>
                <a:spcPts val="0"/>
              </a:spcBef>
            </a:pPr>
            <a:r>
              <a:rPr lang="en-US" sz="2500" dirty="0"/>
              <a:t>SNAP Utility Allowance - 2,500 will lose or have reduced benefits.</a:t>
            </a:r>
          </a:p>
          <a:p>
            <a:pPr indent="-255270" algn="l">
              <a:spcBef>
                <a:spcPts val="0"/>
              </a:spcBef>
            </a:pPr>
            <a:r>
              <a:rPr lang="en-US" sz="2500" u="sng" dirty="0"/>
              <a:t>Collateral consequences</a:t>
            </a:r>
            <a:r>
              <a:rPr lang="en-US" sz="2500" dirty="0"/>
              <a:t>: less money in our state economy; less sales for grocers and small businesses; increased food insecurity and strain on RI Food Bank and direct service providers.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6075CC-C6B4-D879-3895-5B5BAE7FB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87037" cy="676228"/>
          </a:xfrm>
        </p:spPr>
        <p:txBody>
          <a:bodyPr lIns="45719" tIns="45720" rIns="45719" bIns="45720" anchor="ctr">
            <a:normAutofit/>
          </a:bodyPr>
          <a:lstStyle/>
          <a:p>
            <a:r>
              <a:rPr lang="en-US" dirty="0"/>
              <a:t>H.R. 1 SNAP Changes - Overview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01209-1930-A2FE-2345-A022965924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5053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8713C-CB27-9464-B9CD-6115BFF95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3994D-7B65-6265-1558-19F75AEA0C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6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89C7EB-14BB-49BF-9948-D7A423157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52460"/>
            <a:ext cx="8229600" cy="5181600"/>
          </a:xfrm>
        </p:spPr>
        <p:txBody>
          <a:bodyPr lIns="45719" tIns="45720" rIns="45719" bIns="45720" anchor="t"/>
          <a:lstStyle/>
          <a:p>
            <a:pPr indent="-255270"/>
            <a:endParaRPr lang="en-US" sz="2400"/>
          </a:p>
          <a:p>
            <a:pPr indent="-255270"/>
            <a:endParaRPr lang="en-US" sz="2400"/>
          </a:p>
          <a:p>
            <a:pPr indent="-25527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35E3AB-CC15-1116-53FD-EAE0D33F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45719" tIns="45720" rIns="45719" bIns="45720" anchor="ctr">
            <a:normAutofit/>
          </a:bodyPr>
          <a:lstStyle/>
          <a:p>
            <a:r>
              <a:rPr lang="en-US"/>
              <a:t>SNAP – Immigrant Eligibility Changes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593E79-53D4-904A-1E50-BF486FDE21DA}"/>
              </a:ext>
            </a:extLst>
          </p:cNvPr>
          <p:cNvSpPr txBox="1"/>
          <p:nvPr/>
        </p:nvSpPr>
        <p:spPr>
          <a:xfrm>
            <a:off x="178801" y="1673534"/>
            <a:ext cx="8834951" cy="452431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F0BC35"/>
                </a:solidFill>
                <a:latin typeface="Calibri"/>
                <a:ea typeface="Calibri"/>
                <a:cs typeface="Calibri"/>
              </a:rPr>
              <a:t>•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2,300 Rhode Islanders will lose benefits.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2400" dirty="0">
                <a:solidFill>
                  <a:srgbClr val="F0BC35"/>
                </a:solidFill>
                <a:latin typeface="Calibri"/>
                <a:ea typeface="Calibri"/>
                <a:cs typeface="Calibri"/>
              </a:rPr>
              <a:t>•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 total of $5.5 million in benefits will be lost.</a:t>
            </a:r>
            <a:endParaRPr lang="en-US" dirty="0"/>
          </a:p>
          <a:p>
            <a:endParaRPr lang="en-US" sz="2400">
              <a:solidFill>
                <a:srgbClr val="F0BC35"/>
              </a:solidFill>
              <a:latin typeface="Calibri"/>
              <a:ea typeface="Verdana"/>
              <a:cs typeface="Arial"/>
            </a:endParaRPr>
          </a:p>
          <a:p>
            <a:r>
              <a:rPr lang="en-US" sz="2400" dirty="0">
                <a:solidFill>
                  <a:srgbClr val="F0BC35"/>
                </a:solidFill>
                <a:latin typeface="Calibri"/>
                <a:ea typeface="Calibri"/>
                <a:cs typeface="Arial"/>
              </a:rPr>
              <a:t>•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No longer eligible: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 Refugees, humanitarian parolees, asylum grantees, abused spouses and children, and other non-citizens.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2400" dirty="0">
                <a:solidFill>
                  <a:srgbClr val="F0BC35"/>
                </a:solidFill>
                <a:latin typeface="Calibri"/>
                <a:ea typeface="Calibri"/>
                <a:cs typeface="Calibri"/>
              </a:rPr>
              <a:t>•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Still eligible: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Lawful permanent residents (Green Card holders), Cuban/Haitian entrants, and people from Micronesia, Palau, or the Marshall Islands living in the U.S.</a:t>
            </a:r>
            <a:endParaRPr lang="en-US" dirty="0"/>
          </a:p>
          <a:p>
            <a:r>
              <a:rPr lang="en-US" sz="2400" dirty="0">
                <a:solidFill>
                  <a:srgbClr val="F0BC35"/>
                </a:solidFill>
                <a:latin typeface="Calibri"/>
                <a:ea typeface="Calibri"/>
                <a:cs typeface="Arial"/>
              </a:rPr>
              <a:t>•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Calibri"/>
                <a:cs typeface="Helvetica"/>
              </a:rPr>
              <a:t>Implementation</a:t>
            </a:r>
            <a:r>
              <a:rPr lang="en-US" sz="2400" b="1" dirty="0">
                <a:solidFill>
                  <a:srgbClr val="000000"/>
                </a:solidFill>
                <a:latin typeface="Helvetica"/>
                <a:ea typeface="Calibri"/>
                <a:cs typeface="Helvetica"/>
              </a:rPr>
              <a:t>: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 pending federal guidance, these changes are likely to begin in early 2026. </a:t>
            </a:r>
          </a:p>
          <a:p>
            <a:endParaRPr lang="en-US" sz="2400">
              <a:solidFill>
                <a:srgbClr val="000000"/>
              </a:solidFill>
              <a:latin typeface="Calibri"/>
              <a:ea typeface="Calibri"/>
              <a:cs typeface="Helvetica"/>
            </a:endParaRPr>
          </a:p>
          <a:p>
            <a:endParaRPr lang="en-US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226612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526E0-1499-5F17-F7BF-7D2949B72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4D9EB-1E19-AFBD-A20A-8F88D04941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7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197D32-74C0-AACA-CE9B-5F9EC1D0C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78" y="1333134"/>
            <a:ext cx="9010745" cy="4673506"/>
          </a:xfrm>
        </p:spPr>
        <p:txBody>
          <a:bodyPr lIns="45719" tIns="45720" rIns="45719" bIns="45720" anchor="t"/>
          <a:lstStyle/>
          <a:p>
            <a:pPr indent="-255270"/>
            <a:r>
              <a:rPr lang="en-US" sz="2300" b="1" dirty="0"/>
              <a:t>9,300 </a:t>
            </a:r>
            <a:r>
              <a:rPr lang="en-US" sz="2300" dirty="0"/>
              <a:t>Able-Bodied Adults Without Dependents (ABAWD) will now be subject to work requirements or no longer exempt. </a:t>
            </a:r>
          </a:p>
          <a:p>
            <a:pPr indent="-255270"/>
            <a:r>
              <a:rPr lang="en-US" sz="2300" b="1" dirty="0"/>
              <a:t>No longer exempt from work requirements:</a:t>
            </a:r>
            <a:r>
              <a:rPr lang="en-US" sz="2300" dirty="0"/>
              <a:t> </a:t>
            </a:r>
          </a:p>
          <a:p>
            <a:pPr marL="675640" lvl="1" indent="-264795">
              <a:buFont typeface="Courier New"/>
              <a:buChar char="o"/>
            </a:pPr>
            <a:r>
              <a:rPr lang="en-US" sz="2300" dirty="0"/>
              <a:t>Adults with children over 14 years of age</a:t>
            </a:r>
          </a:p>
          <a:p>
            <a:pPr marL="675640" lvl="1" indent="-264795">
              <a:buFont typeface="Courier New"/>
              <a:buChar char="o"/>
            </a:pPr>
            <a:r>
              <a:rPr lang="en-US" sz="2300" dirty="0"/>
              <a:t>Homeless individuals</a:t>
            </a:r>
          </a:p>
          <a:p>
            <a:pPr marL="675640" lvl="1" indent="-264795">
              <a:buFont typeface="Courier New"/>
              <a:buChar char="o"/>
            </a:pPr>
            <a:r>
              <a:rPr lang="en-US" sz="2300" dirty="0"/>
              <a:t>Veterans</a:t>
            </a:r>
            <a:endParaRPr lang="en-US" dirty="0"/>
          </a:p>
          <a:p>
            <a:pPr marL="675640" lvl="1" indent="-264795">
              <a:buFont typeface="Courier New"/>
              <a:buChar char="o"/>
            </a:pPr>
            <a:r>
              <a:rPr lang="en-US" sz="2300" dirty="0"/>
              <a:t>Those aged out of foster care and are under 24 years old</a:t>
            </a:r>
          </a:p>
          <a:p>
            <a:pPr indent="-255270"/>
            <a:r>
              <a:rPr lang="en-US" sz="2300" dirty="0"/>
              <a:t>RI will no longer be eligible for city-wide exemptions for work requirements (with possible exception of New Shoreham).</a:t>
            </a:r>
          </a:p>
          <a:p>
            <a:pPr indent="-255270"/>
            <a:r>
              <a:rPr lang="en-US" sz="2300" b="1" dirty="0"/>
              <a:t>Implementation</a:t>
            </a:r>
            <a:r>
              <a:rPr lang="en-US" sz="2300" dirty="0"/>
              <a:t> – late 2025/early 2026</a:t>
            </a:r>
          </a:p>
          <a:p>
            <a:pPr indent="-255270"/>
            <a:r>
              <a:rPr lang="en-US" sz="2300" dirty="0"/>
              <a:t>Collateral considerations: the state lacks capacity to facilitate compliance with work requirements; will lead to churn.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425C6D-3D5F-4912-DDCF-1B0D22758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75549" cy="722177"/>
          </a:xfrm>
        </p:spPr>
        <p:txBody>
          <a:bodyPr lIns="45719" tIns="45720" rIns="45719" bIns="45720" anchor="ctr">
            <a:normAutofit/>
          </a:bodyPr>
          <a:lstStyle/>
          <a:p>
            <a:pPr algn="ctr"/>
            <a:r>
              <a:rPr lang="en-US"/>
              <a:t>SNAP - Work Requirements</a:t>
            </a:r>
          </a:p>
        </p:txBody>
      </p:sp>
    </p:spTree>
    <p:extLst>
      <p:ext uri="{BB962C8B-B14F-4D97-AF65-F5344CB8AC3E}">
        <p14:creationId xmlns:p14="http://schemas.microsoft.com/office/powerpoint/2010/main" val="371803703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D267F-663B-BD2C-2FE3-E6D57BF59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FF614-99AD-E842-BD77-A61A6DE8E4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8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AA69534-CFB3-01CB-A859-368112057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2297" y="1149335"/>
            <a:ext cx="8999256" cy="4891767"/>
          </a:xfrm>
        </p:spPr>
        <p:txBody>
          <a:bodyPr lIns="45719" tIns="45720" rIns="45719" bIns="45720" anchor="t"/>
          <a:lstStyle/>
          <a:p>
            <a:pPr marL="109855" indent="0" algn="l">
              <a:buNone/>
            </a:pPr>
            <a:endParaRPr lang="en-US" sz="2400" u="sng">
              <a:solidFill>
                <a:srgbClr val="001D35"/>
              </a:solidFill>
            </a:endParaRPr>
          </a:p>
          <a:p>
            <a:pPr marL="109855" indent="0" algn="l">
              <a:buNone/>
            </a:pPr>
            <a:r>
              <a:rPr lang="en-US" sz="2600" b="1" u="sng" dirty="0">
                <a:solidFill>
                  <a:srgbClr val="001D35"/>
                </a:solidFill>
              </a:rPr>
              <a:t>H.R. 1 Administrative cost shift to states:</a:t>
            </a:r>
            <a:endParaRPr lang="en-US" sz="2600" b="1" u="sng" dirty="0"/>
          </a:p>
          <a:p>
            <a:pPr indent="-255270" algn="l"/>
            <a:r>
              <a:rPr lang="en-US" sz="2600" dirty="0">
                <a:solidFill>
                  <a:srgbClr val="001D35"/>
                </a:solidFill>
              </a:rPr>
              <a:t>Currently: The federal government currently covers about 50% of SNAP administrative costs.</a:t>
            </a:r>
            <a:endParaRPr lang="en-US" sz="2600" dirty="0"/>
          </a:p>
          <a:p>
            <a:pPr indent="-255270" algn="l"/>
            <a:r>
              <a:rPr lang="en-US" sz="2600" dirty="0">
                <a:solidFill>
                  <a:srgbClr val="001D35"/>
                </a:solidFill>
              </a:rPr>
              <a:t>H.R. 1 change: Starting in FY 2027, the federal government's contribution will drop to 25% - RI will be responsible for the remaining 75% of administrative costs. </a:t>
            </a:r>
            <a:endParaRPr lang="en-US" sz="2600" dirty="0"/>
          </a:p>
          <a:p>
            <a:pPr marL="675640" lvl="1" indent="-264795" algn="l"/>
            <a:r>
              <a:rPr lang="en-US" sz="2600" dirty="0">
                <a:solidFill>
                  <a:srgbClr val="FF0000"/>
                </a:solidFill>
              </a:rPr>
              <a:t>This will cost RI an additional $12 - $13M per year.</a:t>
            </a:r>
          </a:p>
          <a:p>
            <a:pPr marL="109855" indent="0">
              <a:buNone/>
            </a:pPr>
            <a:endParaRPr lang="en-US" sz="2600" u="sng"/>
          </a:p>
          <a:p>
            <a:pPr indent="-255270" algn="l"/>
            <a:r>
              <a:rPr lang="en-US" sz="2600" dirty="0">
                <a:solidFill>
                  <a:srgbClr val="001D35"/>
                </a:solidFill>
              </a:rPr>
              <a:t>Implementation: This cost share will begin in FY 2027.</a:t>
            </a:r>
          </a:p>
          <a:p>
            <a:pPr indent="-255270" algn="l"/>
            <a:endParaRPr lang="en-US" sz="1800"/>
          </a:p>
          <a:p>
            <a:pPr indent="-255270"/>
            <a:endParaRPr lang="en-US" sz="18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C6A15F-040C-3D4A-45EC-2080F112C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87037" cy="538378"/>
          </a:xfrm>
        </p:spPr>
        <p:txBody>
          <a:bodyPr lIns="45719" tIns="45720" rIns="45719" bIns="45720" anchor="ctr">
            <a:normAutofit fontScale="90000"/>
          </a:bodyPr>
          <a:lstStyle/>
          <a:p>
            <a:pPr algn="ctr"/>
            <a:r>
              <a:rPr lang="en-US"/>
              <a:t>SNAP - Increased Costs to Rhode Island</a:t>
            </a:r>
          </a:p>
        </p:txBody>
      </p:sp>
    </p:spTree>
    <p:extLst>
      <p:ext uri="{BB962C8B-B14F-4D97-AF65-F5344CB8AC3E}">
        <p14:creationId xmlns:p14="http://schemas.microsoft.com/office/powerpoint/2010/main" val="17006724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F90C837-D8F4-7D97-F9B3-C2AA75264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2297" y="1159469"/>
            <a:ext cx="9148594" cy="4940361"/>
          </a:xfrm>
        </p:spPr>
        <p:txBody>
          <a:bodyPr lIns="45719" tIns="45720" rIns="45719" bIns="45720" anchor="t"/>
          <a:lstStyle/>
          <a:p>
            <a:pPr marL="109855" indent="0" algn="l">
              <a:buNone/>
            </a:pPr>
            <a:r>
              <a:rPr lang="en-US" sz="2100" b="1" u="sng" dirty="0">
                <a:solidFill>
                  <a:srgbClr val="001D35"/>
                </a:solidFill>
              </a:rPr>
              <a:t>SNAP Benefits cost shift to states:</a:t>
            </a:r>
            <a:endParaRPr lang="en-US" sz="2100" b="1" dirty="0">
              <a:solidFill>
                <a:srgbClr val="001D35"/>
              </a:solidFill>
            </a:endParaRPr>
          </a:p>
          <a:p>
            <a:pPr indent="-255270" algn="l"/>
            <a:r>
              <a:rPr lang="en-US" sz="2100" dirty="0">
                <a:solidFill>
                  <a:srgbClr val="001D35"/>
                </a:solidFill>
              </a:rPr>
              <a:t>The federal government has historically covered 100% of SNAP benefit costs.</a:t>
            </a:r>
            <a:endParaRPr lang="en-US" sz="2100" dirty="0"/>
          </a:p>
          <a:p>
            <a:pPr indent="-255270" algn="l"/>
            <a:r>
              <a:rPr lang="en-US" sz="2100" u="sng" dirty="0">
                <a:solidFill>
                  <a:srgbClr val="001D35"/>
                </a:solidFill>
              </a:rPr>
              <a:t>H.R. 1 change</a:t>
            </a:r>
            <a:r>
              <a:rPr lang="en-US" sz="2100" dirty="0">
                <a:solidFill>
                  <a:srgbClr val="001D35"/>
                </a:solidFill>
              </a:rPr>
              <a:t>: States will now be required to pay a portion of benefit cost if the payment error rate exceeds 6%.</a:t>
            </a:r>
            <a:endParaRPr lang="en-US" sz="2100" dirty="0"/>
          </a:p>
          <a:p>
            <a:pPr indent="-255270" algn="l"/>
            <a:r>
              <a:rPr lang="en-US" sz="2100" dirty="0">
                <a:solidFill>
                  <a:srgbClr val="001D35"/>
                </a:solidFill>
              </a:rPr>
              <a:t>Rhode Islanders used $347 million in SNAP benefits in 2024.</a:t>
            </a:r>
          </a:p>
          <a:p>
            <a:pPr indent="-255270" algn="l"/>
            <a:r>
              <a:rPr lang="en-US" sz="2100" dirty="0">
                <a:solidFill>
                  <a:srgbClr val="FF0000"/>
                </a:solidFill>
              </a:rPr>
              <a:t>Estimated cost for the state: $17.1 - $51.3 million/year (depending on error rate) </a:t>
            </a:r>
            <a:r>
              <a:rPr lang="en-US" sz="2100" dirty="0">
                <a:solidFill>
                  <a:srgbClr val="001D35"/>
                </a:solidFill>
              </a:rPr>
              <a:t>beginning in FY 2028, based on payment error rates from either FY 2025 or FY 2026.</a:t>
            </a:r>
            <a:endParaRPr lang="en-US" sz="2100" dirty="0"/>
          </a:p>
          <a:p>
            <a:pPr marL="109855" indent="0" algn="l">
              <a:buNone/>
            </a:pPr>
            <a:r>
              <a:rPr lang="en-US" sz="2100" b="1" dirty="0">
                <a:solidFill>
                  <a:srgbClr val="001D35"/>
                </a:solidFill>
              </a:rPr>
              <a:t>Error Rate Cost share structure:</a:t>
            </a:r>
            <a:endParaRPr lang="en-US" sz="2100" dirty="0"/>
          </a:p>
          <a:p>
            <a:pPr marL="675640" lvl="1" indent="-264795" algn="l"/>
            <a:r>
              <a:rPr lang="en-US" sz="2100" dirty="0">
                <a:solidFill>
                  <a:srgbClr val="001D35"/>
                </a:solidFill>
              </a:rPr>
              <a:t>Error rates below 6%   ------------------------------No cost share for benefits.</a:t>
            </a:r>
            <a:endParaRPr lang="en-US" sz="2100" dirty="0"/>
          </a:p>
          <a:p>
            <a:pPr marL="675640" lvl="1" indent="-264795" algn="l"/>
            <a:r>
              <a:rPr lang="en-US" sz="2100" dirty="0">
                <a:solidFill>
                  <a:srgbClr val="001D35"/>
                </a:solidFill>
              </a:rPr>
              <a:t>Error rates between 6% and 8% ------------------Pay 5% of benefit costs.</a:t>
            </a:r>
            <a:endParaRPr lang="en-US" sz="2100" dirty="0"/>
          </a:p>
          <a:p>
            <a:pPr marL="675640" lvl="1" indent="-264795" algn="l"/>
            <a:r>
              <a:rPr lang="en-US" sz="2100" dirty="0">
                <a:solidFill>
                  <a:srgbClr val="001D35"/>
                </a:solidFill>
              </a:rPr>
              <a:t>Error rates between 8% and 10%  ----------------Pay 10% of benefit costs.</a:t>
            </a:r>
            <a:endParaRPr lang="en-US" sz="2100" dirty="0"/>
          </a:p>
          <a:p>
            <a:pPr marL="675640" lvl="1" indent="-264795" algn="l"/>
            <a:r>
              <a:rPr lang="en-US" sz="2100" dirty="0">
                <a:solidFill>
                  <a:srgbClr val="001D35"/>
                </a:solidFill>
              </a:rPr>
              <a:t>States with error rates greater than 10% -------Pay 15% of benefit costs.</a:t>
            </a:r>
          </a:p>
          <a:p>
            <a:pPr marL="410845" lvl="1" indent="0" algn="l">
              <a:buNone/>
            </a:pPr>
            <a:endParaRPr lang="en-US" sz="2100" b="1">
              <a:solidFill>
                <a:srgbClr val="001D35"/>
              </a:solidFill>
            </a:endParaRPr>
          </a:p>
          <a:p>
            <a:pPr marL="410845" lvl="1" indent="0" algn="l">
              <a:buNone/>
            </a:pPr>
            <a:endParaRPr lang="en-US" sz="2100"/>
          </a:p>
          <a:p>
            <a:pPr marL="410845" lvl="1" indent="0" algn="l">
              <a:buNone/>
            </a:pPr>
            <a:endParaRPr lang="en-US" sz="2100"/>
          </a:p>
          <a:p>
            <a:pPr marL="675640" lvl="1" indent="-264795" algn="l"/>
            <a:endParaRPr lang="en-US" sz="2100">
              <a:solidFill>
                <a:srgbClr val="001D35"/>
              </a:solidFill>
            </a:endParaRPr>
          </a:p>
          <a:p>
            <a:pPr indent="-255270" algn="l">
              <a:spcBef>
                <a:spcPts val="0"/>
              </a:spcBef>
            </a:pPr>
            <a:endParaRPr lang="en-US" sz="2100" b="1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A831F0-214E-3948-2BED-A4BF10FC0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310011" cy="572841"/>
          </a:xfrm>
        </p:spPr>
        <p:txBody>
          <a:bodyPr lIns="45719" tIns="45720" rIns="45719" bIns="45720" anchor="ctr">
            <a:normAutofit fontScale="90000"/>
          </a:bodyPr>
          <a:lstStyle/>
          <a:p>
            <a:pPr algn="ctr"/>
            <a:r>
              <a:rPr lang="en-US"/>
              <a:t>SNAP – Error Rate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06A5E-3814-4802-0C1E-4D09ED6E76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3435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14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63500" dist="25400" dir="147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F07F09"/>
          </a:solidFill>
          <a:prstDash val="solid"/>
          <a:bevel/>
        </a:ln>
        <a:effectLst>
          <a:outerShdw blurRad="50800" dist="38100" dir="14700000" rotWithShape="0">
            <a:srgbClr val="000000">
              <a:alpha val="60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07F09"/>
          </a:solidFill>
          <a:prstDash val="solid"/>
          <a:bevel/>
        </a:ln>
        <a:effectLst>
          <a:outerShdw blurRad="63500" dist="25400" dir="147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007ed185-a061-4f53-bd57-26a93278ee89" xsi:nil="true"/>
    <May162022ReportDue xmlns="007ed185-a061-4f53-bd57-26a93278ee89" xsi:nil="true"/>
    <SharedWithUsers xmlns="0a97dca9-f0e8-4e8a-ae73-f1e022ee2898">
      <UserInfo>
        <DisplayName>Nina Harrison</DisplayName>
        <AccountId>163</AccountId>
        <AccountType/>
      </UserInfo>
    </SharedWithUsers>
    <lcf76f155ced4ddcb4097134ff3c332f xmlns="007ed185-a061-4f53-bd57-26a93278ee89">
      <Terms xmlns="http://schemas.microsoft.com/office/infopath/2007/PartnerControls"/>
    </lcf76f155ced4ddcb4097134ff3c332f>
    <TaxCatchAll xmlns="0a97dca9-f0e8-4e8a-ae73-f1e022ee289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A24D78D4AE6479B56EB6EF3A9370B" ma:contentTypeVersion="19" ma:contentTypeDescription="Create a new document." ma:contentTypeScope="" ma:versionID="e7bc673afcb23787e199c7ce137a8cf9">
  <xsd:schema xmlns:xsd="http://www.w3.org/2001/XMLSchema" xmlns:xs="http://www.w3.org/2001/XMLSchema" xmlns:p="http://schemas.microsoft.com/office/2006/metadata/properties" xmlns:ns2="007ed185-a061-4f53-bd57-26a93278ee89" xmlns:ns3="0a97dca9-f0e8-4e8a-ae73-f1e022ee2898" targetNamespace="http://schemas.microsoft.com/office/2006/metadata/properties" ma:root="true" ma:fieldsID="68897a7e361e95115414cb862359a85b" ns2:_="" ns3:_="">
    <xsd:import namespace="007ed185-a061-4f53-bd57-26a93278ee89"/>
    <xsd:import namespace="0a97dca9-f0e8-4e8a-ae73-f1e022ee28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ay162022ReportDu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7ed185-a061-4f53-bd57-26a93278ee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ay162022ReportDue" ma:index="21" nillable="true" ma:displayName="Due Date" ma:format="Dropdown" ma:internalName="May162022ReportDue">
      <xsd:simpleType>
        <xsd:restriction base="dms:Text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1a90ad6-32de-4496-bb30-5eecbc73c9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97dca9-f0e8-4e8a-ae73-f1e022ee289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aa83b3f-7c69-448e-9887-3f80e0fed8ab}" ma:internalName="TaxCatchAll" ma:showField="CatchAllData" ma:web="0a97dca9-f0e8-4e8a-ae73-f1e022ee28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A6111A-9258-4C45-A626-DF8210B4DECD}">
  <ds:schemaRefs>
    <ds:schemaRef ds:uri="007ed185-a061-4f53-bd57-26a93278ee89"/>
    <ds:schemaRef ds:uri="0a97dca9-f0e8-4e8a-ae73-f1e022ee2898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7BC8A4F-441A-4567-9D79-AC179329C1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91E3B9-9A1D-4E18-8E06-0FA6F7A8C89E}">
  <ds:schemaRefs>
    <ds:schemaRef ds:uri="007ed185-a061-4f53-bd57-26a93278ee89"/>
    <ds:schemaRef ds:uri="0a97dca9-f0e8-4e8a-ae73-f1e022ee289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27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</vt:lpstr>
      <vt:lpstr>PowerPoint Presentation</vt:lpstr>
      <vt:lpstr>Agenda</vt:lpstr>
      <vt:lpstr>Supplemental Nutrition Assistance Program (SNAP)</vt:lpstr>
      <vt:lpstr>SNAP by State Legislative District</vt:lpstr>
      <vt:lpstr>H.R. 1 SNAP Changes - Overview</vt:lpstr>
      <vt:lpstr>SNAP – Immigrant Eligibility Changes</vt:lpstr>
      <vt:lpstr>SNAP - Work Requirements</vt:lpstr>
      <vt:lpstr>SNAP - Increased Costs to Rhode Island</vt:lpstr>
      <vt:lpstr>SNAP – Error Rate</vt:lpstr>
      <vt:lpstr>SNAP Utility Allowances (SUA)</vt:lpstr>
      <vt:lpstr>H.R. 1 Healthcare Changes – Overview</vt:lpstr>
      <vt:lpstr>Medicaid in Rhode Island</vt:lpstr>
      <vt:lpstr>Medicaid - Immigrant Eligibility Changes</vt:lpstr>
      <vt:lpstr>Medicaid Expansion Group – Eligibility Changes</vt:lpstr>
      <vt:lpstr>Medicare Eligibility Changes</vt:lpstr>
      <vt:lpstr>Healthsource RI (HSRI)</vt:lpstr>
      <vt:lpstr>HSRI &amp; Expiring Enhanced Advanced Premium Tax Credits (APTCs)</vt:lpstr>
      <vt:lpstr>Child Tax Credit Changes</vt:lpstr>
      <vt:lpstr>Collateral Considerations</vt:lpstr>
      <vt:lpstr>EPI Recommendations</vt:lpstr>
      <vt:lpstr>Alan Krinsky, Director of Research and Fiscal Policy</vt:lpstr>
      <vt:lpstr>Income Tax Provisions</vt:lpstr>
      <vt:lpstr>Income Tax Provisions</vt:lpstr>
      <vt:lpstr>Small Business Stock Gain Exclusion</vt:lpstr>
      <vt:lpstr>EPI Recommendations on Income Tax Provisions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52</cp:revision>
  <dcterms:created xsi:type="dcterms:W3CDTF">2024-03-12T20:34:52Z</dcterms:created>
  <dcterms:modified xsi:type="dcterms:W3CDTF">2025-11-04T22:08:35Z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0x01010064DA24D78D4AE6479B56EB6EF3A9370B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