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15" r:id="rId2"/>
    <p:sldId id="1141" r:id="rId3"/>
    <p:sldId id="1142" r:id="rId4"/>
    <p:sldId id="1153" r:id="rId5"/>
    <p:sldId id="1144" r:id="rId6"/>
    <p:sldId id="1151" r:id="rId7"/>
    <p:sldId id="1146" r:id="rId8"/>
    <p:sldId id="1150" r:id="rId9"/>
    <p:sldId id="1154" r:id="rId10"/>
    <p:sldId id="1157" r:id="rId11"/>
    <p:sldId id="11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D587D-FD5A-B57C-6B34-165BC7B500C3}" name="Gideon Lukens" initials="GL" userId="S::glukens@cbpp.org::b1d204db-a647-42d6-9b0a-8a45cd848385" providerId="AD"/>
  <p188:author id="{F9A67497-2BA8-F8E3-6E8B-F403A9350E2D}" name="Jennifer Sullivan" initials="JS" userId="S::Jsullivan@cbpp.org::0fdb65d1-5069-4ed7-b663-409f6a8681f4" providerId="AD"/>
  <p188:author id="{CEEE21B3-C837-A94D-56F7-5F81DBBB14EF}" name="Nicole Rapfogel" initials="NR" userId="S::nrapfogel@cbpp.org::06639c3c-bf4b-4c16-b427-9b139e5d55c5" providerId="AD"/>
  <p188:author id="{B23C4FEB-84DE-D073-4728-A017761BB280}" name="Allison Orris" initials="AO" userId="S::aorris@cbpp.org::c789a4e1-f85b-4eb5-bb61-bbb6c0ecfac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89A2A-8527-423C-A72C-D31F90F01C34}" v="26" dt="2025-11-04T00:21:33.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1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191F3-D6F3-45AC-BCA6-07C7D6DDE211}"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A43D5-224C-4208-A8C4-98D3508DDBAD}" type="slidenum">
              <a:rPr lang="en-US" smtClean="0"/>
              <a:t>‹#›</a:t>
            </a:fld>
            <a:endParaRPr lang="en-US"/>
          </a:p>
        </p:txBody>
      </p:sp>
    </p:spTree>
    <p:extLst>
      <p:ext uri="{BB962C8B-B14F-4D97-AF65-F5344CB8AC3E}">
        <p14:creationId xmlns:p14="http://schemas.microsoft.com/office/powerpoint/2010/main" val="300905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bpp.org/research/health/harsh-work-requirements-in-house-republican-bill-would-take-away-medicaid-cover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bpp.org/research/food-assistance/house-agriculture-committee-proposal-would-worsen-hunger-hit-state-budget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bsky.app/profile/shelbytgonzales.bsky.social/post/3lpcpibpswc2s" TargetMode="External"/><Relationship Id="rId4" Type="http://schemas.openxmlformats.org/officeDocument/2006/relationships/hyperlink" Target="https://www.cbpp.org/research/food-assistance/expanded-work-requirements-in-house-republican-bill-would-take-away-foo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nSpc>
                <a:spcPct val="90000"/>
              </a:lnSpc>
            </a:pPr>
            <a:r>
              <a:rPr lang="en-US" b="0"/>
              <a:t> </a:t>
            </a:r>
            <a:endParaRPr lang="en-US"/>
          </a:p>
        </p:txBody>
      </p:sp>
      <p:sp>
        <p:nvSpPr>
          <p:cNvPr id="4" name="Slide Number Placeholder 3"/>
          <p:cNvSpPr>
            <a:spLocks noGrp="1"/>
          </p:cNvSpPr>
          <p:nvPr>
            <p:ph type="sldNum" sz="quarter" idx="10"/>
          </p:nvPr>
        </p:nvSpPr>
        <p:spPr/>
        <p:txBody>
          <a:bodyPr/>
          <a:lstStyle/>
          <a:p>
            <a:pPr defTabSz="931774">
              <a:defRPr/>
            </a:pPr>
            <a:fld id="{BFBCA9D5-999B-496C-8B83-EB3E7C3DB969}"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32750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D4440F-2404-4003-B016-810B34B5D2B7}" type="slidenum">
              <a:rPr lang="en-US" smtClean="0"/>
              <a:t>2</a:t>
            </a:fld>
            <a:endParaRPr lang="en-US"/>
          </a:p>
        </p:txBody>
      </p:sp>
    </p:spTree>
    <p:extLst>
      <p:ext uri="{BB962C8B-B14F-4D97-AF65-F5344CB8AC3E}">
        <p14:creationId xmlns:p14="http://schemas.microsoft.com/office/powerpoint/2010/main" val="236826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46F6-7E15-7FC3-78CB-3A49D4C05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C1F1C-B7C9-54AD-FF65-26B817C23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6BB26-9EAF-8986-8046-64414FDFB531}"/>
              </a:ext>
            </a:extLst>
          </p:cNvPr>
          <p:cNvSpPr>
            <a:spLocks noGrp="1"/>
          </p:cNvSpPr>
          <p:nvPr>
            <p:ph type="body" idx="1"/>
          </p:nvPr>
        </p:nvSpPr>
        <p:spPr/>
        <p:txBody>
          <a:bodyPr/>
          <a:lstStyle/>
          <a:p>
            <a:endParaRPr lang="en-US">
              <a:solidFill>
                <a:srgbClr val="000000"/>
              </a:solidFill>
              <a:latin typeface="Calibri" panose="020F0502020204030204" pitchFamily="34" charset="0"/>
              <a:ea typeface="Calibri"/>
              <a:cs typeface="Calibri"/>
            </a:endParaRPr>
          </a:p>
          <a:p>
            <a:r>
              <a:rPr lang="en-US">
                <a:solidFill>
                  <a:srgbClr val="000000"/>
                </a:solidFill>
              </a:rPr>
              <a:t>Now taken together, the cuts to health coverage in the Republican reconciliation bill come in many different forms, but they all lead to the same place: </a:t>
            </a:r>
            <a:endParaRPr lang="en-US">
              <a:solidFill>
                <a:srgbClr val="444444"/>
              </a:solidFill>
            </a:endParaRPr>
          </a:p>
          <a:p>
            <a:endParaRPr lang="en-US">
              <a:solidFill>
                <a:srgbClr val="444444"/>
              </a:solidFill>
            </a:endParaRPr>
          </a:p>
          <a:p>
            <a:r>
              <a:rPr lang="en-US" b="1">
                <a:solidFill>
                  <a:srgbClr val="000000"/>
                </a:solidFill>
              </a:rPr>
              <a:t>Huge reductions in coverage for low- to moderate-income people, and additional costs that states and localities will have to shoulder. CBPP estimates more than 34,000 Rhode Islanders will lose health insurance by 2034 through a combination of cuts to Medicaid, Marketplace rule changes, and the impact of the failure to extend expiring premium tax credit enhancements. </a:t>
            </a:r>
            <a:r>
              <a:rPr lang="en-US">
                <a:solidFill>
                  <a:srgbClr val="000000"/>
                </a:solidFill>
              </a:rPr>
              <a:t>15 million across the country.</a:t>
            </a:r>
            <a:endParaRPr lang="en-US"/>
          </a:p>
          <a:p>
            <a:pPr marL="628650" lvl="1" indent="-171450">
              <a:lnSpc>
                <a:spcPct val="90000"/>
              </a:lnSpc>
              <a:spcBef>
                <a:spcPts val="500"/>
              </a:spcBef>
              <a:buFont typeface="Arial"/>
              <a:buChar char="•"/>
            </a:pPr>
            <a:r>
              <a:rPr lang="en-US">
                <a:solidFill>
                  <a:srgbClr val="000000"/>
                </a:solidFill>
              </a:rPr>
              <a:t>Coverage losses could be even higher due to red tape barriers causing more people </a:t>
            </a:r>
            <a:r>
              <a:rPr lang="en-US" err="1">
                <a:solidFill>
                  <a:srgbClr val="000000"/>
                </a:solidFill>
              </a:rPr>
              <a:t>tolose</a:t>
            </a:r>
            <a:r>
              <a:rPr lang="en-US">
                <a:solidFill>
                  <a:srgbClr val="000000"/>
                </a:solidFill>
              </a:rPr>
              <a:t> coverage than projected</a:t>
            </a:r>
          </a:p>
          <a:p>
            <a:pPr marL="628650" lvl="1" indent="-171450">
              <a:lnSpc>
                <a:spcPct val="90000"/>
              </a:lnSpc>
              <a:spcBef>
                <a:spcPts val="500"/>
              </a:spcBef>
              <a:buFont typeface="Arial"/>
              <a:buChar char="•"/>
            </a:pPr>
            <a:r>
              <a:rPr lang="en-US">
                <a:solidFill>
                  <a:srgbClr val="000000"/>
                </a:solidFill>
              </a:rPr>
              <a:t>Estimates also don’t account for individuals who maintain Medicaid coverage but </a:t>
            </a:r>
            <a:r>
              <a:rPr lang="en-US" b="1" err="1">
                <a:solidFill>
                  <a:srgbClr val="000000"/>
                </a:solidFill>
              </a:rPr>
              <a:t>loseaccess</a:t>
            </a:r>
            <a:r>
              <a:rPr lang="en-US" b="1">
                <a:solidFill>
                  <a:srgbClr val="000000"/>
                </a:solidFill>
              </a:rPr>
              <a:t> to providers or services </a:t>
            </a:r>
            <a:endParaRPr lang="en-US">
              <a:solidFill>
                <a:srgbClr val="000000"/>
              </a:solidFill>
            </a:endParaRPr>
          </a:p>
          <a:p>
            <a:endParaRPr lang="en-US">
              <a:solidFill>
                <a:srgbClr val="000000"/>
              </a:solidFill>
              <a:latin typeface="Aptos"/>
              <a:ea typeface="Calibri"/>
              <a:cs typeface="Calibri"/>
            </a:endParaRPr>
          </a:p>
          <a:p>
            <a:endParaRPr lang="en-US">
              <a:solidFill>
                <a:srgbClr val="000000"/>
              </a:solidFill>
              <a:ea typeface="Calibri"/>
              <a:cs typeface="Calibri"/>
            </a:endParaRPr>
          </a:p>
          <a:p>
            <a:pPr marL="171450" indent="-171450">
              <a:lnSpc>
                <a:spcPct val="90000"/>
              </a:lnSpc>
              <a:spcBef>
                <a:spcPts val="1000"/>
              </a:spcBef>
              <a:buFont typeface="Arial"/>
              <a:buChar char="•"/>
            </a:pPr>
            <a:r>
              <a:rPr lang="en-US">
                <a:solidFill>
                  <a:srgbClr val="0A5087"/>
                </a:solidFill>
              </a:rPr>
              <a:t>Creates more red tape and barriers to coverage through </a:t>
            </a:r>
            <a:r>
              <a:rPr lang="en-US">
                <a:solidFill>
                  <a:srgbClr val="000000"/>
                </a:solidFill>
                <a:hlinkClick r:id="rId3"/>
              </a:rPr>
              <a:t>harsh new Medicaid work requirements</a:t>
            </a:r>
            <a:r>
              <a:rPr lang="en-US">
                <a:solidFill>
                  <a:srgbClr val="0A5087"/>
                </a:solidFill>
              </a:rPr>
              <a:t> that could leave tens of thousands of Rhode Islanders in the expansion population at risk of losing health coverage, including for parents with children over age 13.</a:t>
            </a:r>
            <a:endParaRPr lang="en-US">
              <a:solidFill>
                <a:srgbClr val="000000"/>
              </a:solidFill>
            </a:endParaRPr>
          </a:p>
          <a:p>
            <a:pPr lvl="1" indent="-171450">
              <a:lnSpc>
                <a:spcPct val="90000"/>
              </a:lnSpc>
              <a:spcBef>
                <a:spcPts val="1000"/>
              </a:spcBef>
              <a:buFont typeface="Arial"/>
              <a:buChar char="•"/>
            </a:pPr>
            <a:r>
              <a:rPr lang="en-US">
                <a:cs typeface="+mn-lt"/>
              </a:rPr>
              <a:t>Also more frequent redeterminations for expansion enrollees- twice a year</a:t>
            </a:r>
          </a:p>
          <a:p>
            <a:pPr lvl="1" indent="-171450">
              <a:lnSpc>
                <a:spcPct val="90000"/>
              </a:lnSpc>
              <a:spcBef>
                <a:spcPts val="1000"/>
              </a:spcBef>
              <a:buFont typeface="Arial"/>
              <a:buChar char="•"/>
            </a:pPr>
            <a:r>
              <a:rPr lang="en-US" err="1">
                <a:cs typeface="+mn-lt"/>
              </a:rPr>
              <a:t>Mandartory</a:t>
            </a:r>
            <a:r>
              <a:rPr lang="en-US">
                <a:cs typeface="+mn-lt"/>
              </a:rPr>
              <a:t> cost sharing</a:t>
            </a:r>
            <a:br>
              <a:rPr lang="en-US">
                <a:cs typeface="+mn-lt"/>
              </a:rPr>
            </a:br>
            <a:endParaRPr lang="en-US">
              <a:solidFill>
                <a:srgbClr val="000000"/>
              </a:solidFill>
            </a:endParaRPr>
          </a:p>
          <a:p>
            <a:pPr marL="171450" indent="-171450">
              <a:lnSpc>
                <a:spcPct val="90000"/>
              </a:lnSpc>
              <a:spcBef>
                <a:spcPts val="1000"/>
              </a:spcBef>
              <a:buFont typeface="Arial,Sans-Serif"/>
              <a:buChar char="•"/>
            </a:pPr>
            <a:r>
              <a:rPr lang="en-US">
                <a:solidFill>
                  <a:srgbClr val="000000"/>
                </a:solidFill>
              </a:rPr>
              <a:t>Fails to continue the enhanced premium tax credits that help low- and middle-income families and small business owners afford health coverage, resulting in skyrocketing premium costs for </a:t>
            </a:r>
            <a:r>
              <a:rPr lang="en-US" err="1">
                <a:solidFill>
                  <a:srgbClr val="000000"/>
                </a:solidFill>
              </a:rPr>
              <a:t>approx</a:t>
            </a:r>
            <a:r>
              <a:rPr lang="en-US">
                <a:solidFill>
                  <a:srgbClr val="000000"/>
                </a:solidFill>
              </a:rPr>
              <a:t> 40,000 low and middle income </a:t>
            </a:r>
            <a:r>
              <a:rPr lang="en-US" err="1">
                <a:solidFill>
                  <a:srgbClr val="000000"/>
                </a:solidFill>
              </a:rPr>
              <a:t>RHode</a:t>
            </a:r>
            <a:r>
              <a:rPr lang="en-US">
                <a:solidFill>
                  <a:srgbClr val="000000"/>
                </a:solidFill>
              </a:rPr>
              <a:t> </a:t>
            </a:r>
            <a:r>
              <a:rPr lang="en-US" err="1">
                <a:solidFill>
                  <a:srgbClr val="000000"/>
                </a:solidFill>
              </a:rPr>
              <a:t>Islandres</a:t>
            </a:r>
            <a:r>
              <a:rPr lang="en-US">
                <a:solidFill>
                  <a:srgbClr val="000000"/>
                </a:solidFill>
              </a:rPr>
              <a:t> who get health coverage through </a:t>
            </a:r>
            <a:r>
              <a:rPr lang="en-US" err="1">
                <a:solidFill>
                  <a:srgbClr val="000000"/>
                </a:solidFill>
              </a:rPr>
              <a:t>HealthSource</a:t>
            </a:r>
            <a:r>
              <a:rPr lang="en-US">
                <a:solidFill>
                  <a:srgbClr val="000000"/>
                </a:solidFill>
              </a:rPr>
              <a:t> RI </a:t>
            </a:r>
            <a:r>
              <a:rPr lang="en-US" err="1">
                <a:solidFill>
                  <a:srgbClr val="000000"/>
                </a:solidFill>
              </a:rPr>
              <a:t>Premimums</a:t>
            </a:r>
            <a:r>
              <a:rPr lang="en-US">
                <a:solidFill>
                  <a:srgbClr val="000000"/>
                </a:solidFill>
              </a:rPr>
              <a:t> will increase by an average of 85 percent. Some may even lose health coverage altogether due to the increases </a:t>
            </a:r>
            <a:r>
              <a:rPr lang="en-US" err="1">
                <a:solidFill>
                  <a:srgbClr val="000000"/>
                </a:solidFill>
              </a:rPr>
              <a:t>premimum</a:t>
            </a:r>
            <a:r>
              <a:rPr lang="en-US">
                <a:solidFill>
                  <a:srgbClr val="000000"/>
                </a:solidFill>
              </a:rPr>
              <a:t> costs. </a:t>
            </a:r>
            <a:br>
              <a:rPr lang="en-US">
                <a:cs typeface="+mn-lt"/>
              </a:rPr>
            </a:br>
            <a:endParaRPr lang="en-US">
              <a:solidFill>
                <a:srgbClr val="000000"/>
              </a:solidFill>
            </a:endParaRPr>
          </a:p>
          <a:p>
            <a:pPr marL="171450" indent="-171450">
              <a:lnSpc>
                <a:spcPct val="90000"/>
              </a:lnSpc>
              <a:spcBef>
                <a:spcPts val="1000"/>
              </a:spcBef>
              <a:buFont typeface="Arial"/>
              <a:buChar char="•"/>
            </a:pPr>
            <a:r>
              <a:rPr lang="en-US">
                <a:solidFill>
                  <a:srgbClr val="0A5087"/>
                </a:solidFill>
              </a:rPr>
              <a:t>Takes away Medicare, federal funding for Medicaid, affordable ACA marketplace coverage from people who have been granted humanitarian protections, including refugees, people granted asylum, and certain victims of domestic violence or sex or labor trafficking, among others living lawfully in the U.S. </a:t>
            </a:r>
            <a:endParaRPr lang="en-US">
              <a:solidFill>
                <a:srgbClr val="000000"/>
              </a:solidFill>
            </a:endParaRPr>
          </a:p>
          <a:p>
            <a:pPr lvl="1" indent="-171450">
              <a:lnSpc>
                <a:spcPct val="90000"/>
              </a:lnSpc>
              <a:spcBef>
                <a:spcPts val="1000"/>
              </a:spcBef>
              <a:buFont typeface="Arial"/>
              <a:buChar char="•"/>
            </a:pPr>
            <a:r>
              <a:rPr lang="en-US"/>
              <a:t>Restricts federal funding for Medicaid and CHIP coverage to most categories of immigrants</a:t>
            </a:r>
            <a:endParaRPr lang="en-US">
              <a:solidFill>
                <a:srgbClr val="0A5087"/>
              </a:solidFill>
            </a:endParaRPr>
          </a:p>
          <a:p>
            <a:pPr lvl="1" indent="-171450">
              <a:lnSpc>
                <a:spcPct val="90000"/>
              </a:lnSpc>
              <a:spcBef>
                <a:spcPts val="1000"/>
              </a:spcBef>
              <a:buFont typeface="Arial"/>
              <a:buChar char="•"/>
            </a:pPr>
            <a:r>
              <a:rPr lang="en-US">
                <a:solidFill>
                  <a:srgbClr val="000000"/>
                </a:solidFill>
              </a:rPr>
              <a:t>Cut FMAP for emergency services provided to individuals otherwise eligible for Medicaid if not for immigration status </a:t>
            </a:r>
          </a:p>
          <a:p>
            <a:pPr marL="171450" indent="-171450">
              <a:lnSpc>
                <a:spcPct val="90000"/>
              </a:lnSpc>
              <a:spcBef>
                <a:spcPts val="1000"/>
              </a:spcBef>
              <a:buFont typeface="Arial"/>
              <a:buChar char="•"/>
            </a:pPr>
            <a:endParaRPr lang="en-US">
              <a:solidFill>
                <a:srgbClr val="0A5087"/>
              </a:solidFill>
            </a:endParaRPr>
          </a:p>
          <a:p>
            <a:pPr marL="171450" indent="-171450">
              <a:lnSpc>
                <a:spcPct val="90000"/>
              </a:lnSpc>
              <a:spcBef>
                <a:spcPts val="1000"/>
              </a:spcBef>
              <a:buFont typeface="Arial"/>
              <a:buChar char="•"/>
            </a:pPr>
            <a:r>
              <a:rPr lang="en-US">
                <a:solidFill>
                  <a:srgbClr val="0A5087"/>
                </a:solidFill>
              </a:rPr>
              <a:t>Surge of newly </a:t>
            </a:r>
            <a:r>
              <a:rPr lang="en-US" err="1">
                <a:solidFill>
                  <a:srgbClr val="0A5087"/>
                </a:solidFill>
              </a:rPr>
              <a:t>uninsuredleading</a:t>
            </a:r>
            <a:r>
              <a:rPr lang="en-US">
                <a:solidFill>
                  <a:srgbClr val="0A5087"/>
                </a:solidFill>
              </a:rPr>
              <a:t> to costlier and more uncompensated care and threatening hospitals &amp; clinics- direct and indirect impacts on states</a:t>
            </a:r>
          </a:p>
          <a:p>
            <a:pPr>
              <a:lnSpc>
                <a:spcPct val="90000"/>
              </a:lnSpc>
              <a:spcBef>
                <a:spcPts val="1000"/>
              </a:spcBef>
            </a:pPr>
            <a:endParaRPr lang="en-US">
              <a:solidFill>
                <a:srgbClr val="000000"/>
              </a:solidFill>
            </a:endParaRPr>
          </a:p>
          <a:p>
            <a:pPr marL="171450" indent="-171450">
              <a:lnSpc>
                <a:spcPct val="90000"/>
              </a:lnSpc>
              <a:spcBef>
                <a:spcPts val="1000"/>
              </a:spcBef>
              <a:buFont typeface="Arial"/>
              <a:buChar char="•"/>
            </a:pPr>
            <a:endParaRPr lang="en-US">
              <a:solidFill>
                <a:srgbClr val="000000"/>
              </a:solidFill>
            </a:endParaRPr>
          </a:p>
          <a:p>
            <a:endParaRPr lang="en-US">
              <a:solidFill>
                <a:srgbClr val="0A5087"/>
              </a:solidFill>
            </a:endParaRPr>
          </a:p>
        </p:txBody>
      </p:sp>
      <p:sp>
        <p:nvSpPr>
          <p:cNvPr id="4" name="Slide Number Placeholder 3">
            <a:extLst>
              <a:ext uri="{FF2B5EF4-FFF2-40B4-BE49-F238E27FC236}">
                <a16:creationId xmlns:a16="http://schemas.microsoft.com/office/drawing/2014/main" id="{EFF15CD6-5445-9D41-0915-90D9A9E14D21}"/>
              </a:ext>
            </a:extLst>
          </p:cNvPr>
          <p:cNvSpPr>
            <a:spLocks noGrp="1"/>
          </p:cNvSpPr>
          <p:nvPr>
            <p:ph type="sldNum" sz="quarter" idx="5"/>
          </p:nvPr>
        </p:nvSpPr>
        <p:spPr/>
        <p:txBody>
          <a:bodyPr/>
          <a:lstStyle/>
          <a:p>
            <a:pPr defTabSz="465887">
              <a:defRPr/>
            </a:pPr>
            <a:fld id="{CE9FC2BD-1E3D-1D48-BB82-2EBCD6D3A552}"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46253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C5F1-0EB0-84F3-34E8-CDD041F35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93D2A-6A9A-B94A-96FE-634415D9D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0476A-78DA-B35E-DE4B-8FCE2CB53342}"/>
              </a:ext>
            </a:extLst>
          </p:cNvPr>
          <p:cNvSpPr>
            <a:spLocks noGrp="1"/>
          </p:cNvSpPr>
          <p:nvPr>
            <p:ph type="body" idx="1"/>
          </p:nvPr>
        </p:nvSpPr>
        <p:spPr/>
        <p:txBody>
          <a:bodyPr/>
          <a:lstStyle/>
          <a:p>
            <a:r>
              <a:rPr lang="en-US">
                <a:solidFill>
                  <a:srgbClr val="000000"/>
                </a:solidFill>
                <a:latin typeface="Calibri"/>
                <a:ea typeface="Calibri"/>
                <a:cs typeface="Calibri"/>
              </a:rPr>
              <a:t>Now, turning to SNAP – here are the main things to know.</a:t>
            </a:r>
          </a:p>
          <a:p>
            <a:endParaRPr lang="en-US" b="1">
              <a:solidFill>
                <a:srgbClr val="000000"/>
              </a:solidFill>
              <a:latin typeface="Calibri" panose="020F0502020204030204" pitchFamily="34" charset="0"/>
              <a:ea typeface="Calibri"/>
              <a:cs typeface="Calibri"/>
            </a:endParaRPr>
          </a:p>
          <a:p>
            <a:pPr marL="171450" indent="-171450">
              <a:lnSpc>
                <a:spcPct val="90000"/>
              </a:lnSpc>
              <a:spcBef>
                <a:spcPts val="1000"/>
              </a:spcBef>
              <a:buFont typeface="Arial"/>
              <a:buChar char="•"/>
            </a:pPr>
            <a:r>
              <a:rPr lang="en-US" b="1" err="1">
                <a:solidFill>
                  <a:srgbClr val="0A5087"/>
                </a:solidFill>
              </a:rPr>
              <a:t>Unprecendent</a:t>
            </a:r>
            <a:r>
              <a:rPr lang="en-US" b="1">
                <a:solidFill>
                  <a:srgbClr val="0A5087"/>
                </a:solidFill>
              </a:rPr>
              <a:t> cuts to food benefits could result in higher grocery costs for as many as Raises the cost of groceries for up to 144,000 Rhode Islanders</a:t>
            </a:r>
            <a:br>
              <a:rPr lang="en-US" b="1">
                <a:cs typeface="+mn-lt"/>
              </a:rPr>
            </a:br>
            <a:endParaRPr lang="en-US">
              <a:solidFill>
                <a:srgbClr val="0A5087"/>
              </a:solidFill>
            </a:endParaRPr>
          </a:p>
          <a:p>
            <a:pPr marL="171450" indent="-171450">
              <a:lnSpc>
                <a:spcPct val="90000"/>
              </a:lnSpc>
              <a:spcBef>
                <a:spcPts val="1000"/>
              </a:spcBef>
              <a:buFont typeface="Arial"/>
              <a:buChar char="•"/>
            </a:pPr>
            <a:r>
              <a:rPr lang="en-US">
                <a:solidFill>
                  <a:srgbClr val="000000"/>
                </a:solidFill>
              </a:rPr>
              <a:t>Requires most states for the first time to pay between 5 to 15 percent of </a:t>
            </a:r>
            <a:r>
              <a:rPr lang="en-US">
                <a:solidFill>
                  <a:srgbClr val="000000"/>
                </a:solidFill>
                <a:hlinkClick r:id="rId3"/>
              </a:rPr>
              <a:t>SNAP food benefit costs</a:t>
            </a:r>
            <a:r>
              <a:rPr lang="en-US">
                <a:solidFill>
                  <a:srgbClr val="000000"/>
                </a:solidFill>
              </a:rPr>
              <a:t>, If [</a:t>
            </a:r>
            <a:r>
              <a:rPr lang="en-US">
                <a:solidFill>
                  <a:srgbClr val="FF0000"/>
                </a:solidFill>
              </a:rPr>
              <a:t>state</a:t>
            </a:r>
            <a:r>
              <a:rPr lang="en-US">
                <a:solidFill>
                  <a:srgbClr val="000000"/>
                </a:solidFill>
              </a:rPr>
              <a:t>] lawmakers can’t meet this unfunded mandate, they would have to either reduce the state’s costs by cutting the number of people who get SNAP, or opt out of SNAP entirely, which would leave Rhode Islanders without the food assistance they need to buy groceries and would negatively impact grocers, especially in rural communities.  </a:t>
            </a:r>
            <a:br>
              <a:rPr lang="en-US">
                <a:cs typeface="+mn-lt"/>
              </a:rPr>
            </a:br>
            <a:r>
              <a:rPr lang="en-US">
                <a:solidFill>
                  <a:srgbClr val="000000"/>
                </a:solidFill>
              </a:rPr>
              <a:t>  </a:t>
            </a:r>
          </a:p>
          <a:p>
            <a:pPr marL="171450" indent="-171450">
              <a:lnSpc>
                <a:spcPct val="90000"/>
              </a:lnSpc>
              <a:spcBef>
                <a:spcPts val="1000"/>
              </a:spcBef>
              <a:buFont typeface="Arial"/>
              <a:buChar char="•"/>
            </a:pPr>
            <a:r>
              <a:rPr lang="en-US">
                <a:solidFill>
                  <a:srgbClr val="000000"/>
                </a:solidFill>
              </a:rPr>
              <a:t> 10,000 Rhode Islanders would be at risk of losing some of their food assistance, including many children, under a </a:t>
            </a:r>
            <a:r>
              <a:rPr lang="en-US">
                <a:solidFill>
                  <a:srgbClr val="000000"/>
                </a:solidFill>
                <a:hlinkClick r:id="rId4"/>
              </a:rPr>
              <a:t>significant expansion of SNAP’s already harsh, ineffective, and red tape-laden work requirements</a:t>
            </a:r>
            <a:r>
              <a:rPr lang="en-US">
                <a:solidFill>
                  <a:srgbClr val="000000"/>
                </a:solidFill>
              </a:rPr>
              <a:t> to parents and other caretakers of children aged 14 and up  and adults aged 55 to 64.   In addition, RI would only be able to waive the work requirement in areas where the unemployment rate exceeds 10 percent, even during a recession when unemployment rises significantly but does not meet this extremely high level.  T</a:t>
            </a:r>
            <a:r>
              <a:rPr lang="en-US" b="1">
                <a:solidFill>
                  <a:srgbClr val="000000"/>
                </a:solidFill>
              </a:rPr>
              <a:t>he new law also eliminates the current exemption to the work requirement for veterans, people experiencing homelessness, and youth who recently aged out of foster care.</a:t>
            </a:r>
            <a:br>
              <a:rPr lang="en-US" b="1">
                <a:cs typeface="+mn-lt"/>
              </a:rPr>
            </a:br>
            <a:r>
              <a:rPr lang="en-US">
                <a:solidFill>
                  <a:srgbClr val="000000"/>
                </a:solidFill>
              </a:rPr>
              <a:t>  </a:t>
            </a:r>
          </a:p>
          <a:p>
            <a:pPr marL="171450" indent="-171450">
              <a:lnSpc>
                <a:spcPct val="90000"/>
              </a:lnSpc>
              <a:spcBef>
                <a:spcPts val="1000"/>
              </a:spcBef>
              <a:buFont typeface="Arial"/>
              <a:buChar char="•"/>
            </a:pPr>
            <a:r>
              <a:rPr lang="en-US">
                <a:solidFill>
                  <a:srgbClr val="000000"/>
                </a:solidFill>
              </a:rPr>
              <a:t>Takes away </a:t>
            </a:r>
            <a:r>
              <a:rPr lang="en-US">
                <a:solidFill>
                  <a:srgbClr val="000000"/>
                </a:solidFill>
                <a:hlinkClick r:id="rId5"/>
              </a:rPr>
              <a:t>food assistance</a:t>
            </a:r>
            <a:r>
              <a:rPr lang="en-US">
                <a:solidFill>
                  <a:srgbClr val="000000"/>
                </a:solidFill>
              </a:rPr>
              <a:t> from people who have been granted humanitarian protections, including refugees, people granted asylum, and certain victims of domestic violence or sex or labor trafficking, among others living lawfully in the U.S. In 2023 there were roughly 1,000 participating in SNAP who were admitted as refugees, granted asylum, or granted withholding of removal.</a:t>
            </a:r>
            <a:br>
              <a:rPr lang="en-US">
                <a:cs typeface="+mn-lt"/>
              </a:rPr>
            </a:br>
            <a:endParaRPr lang="en-US">
              <a:solidFill>
                <a:srgbClr val="000000"/>
              </a:solidFill>
            </a:endParaRPr>
          </a:p>
          <a:p>
            <a:pPr marL="171450" indent="-171450">
              <a:lnSpc>
                <a:spcPct val="90000"/>
              </a:lnSpc>
              <a:spcBef>
                <a:spcPts val="1000"/>
              </a:spcBef>
              <a:buFont typeface="Arial"/>
              <a:buChar char="•"/>
            </a:pPr>
            <a:endParaRPr lang="en-US">
              <a:solidFill>
                <a:srgbClr val="000000"/>
              </a:solidFill>
            </a:endParaRPr>
          </a:p>
          <a:p>
            <a:endParaRPr lang="en-US" b="1">
              <a:solidFill>
                <a:srgbClr val="000000"/>
              </a:solidFill>
              <a:latin typeface="Calibri" panose="020F0502020204030204" pitchFamily="34" charset="0"/>
              <a:ea typeface="Calibri"/>
              <a:cs typeface="Calibri"/>
            </a:endParaRPr>
          </a:p>
        </p:txBody>
      </p:sp>
      <p:sp>
        <p:nvSpPr>
          <p:cNvPr id="4" name="Slide Number Placeholder 3">
            <a:extLst>
              <a:ext uri="{FF2B5EF4-FFF2-40B4-BE49-F238E27FC236}">
                <a16:creationId xmlns:a16="http://schemas.microsoft.com/office/drawing/2014/main" id="{CBCE19FD-0EF4-7EB5-F840-5C36835B1A17}"/>
              </a:ext>
            </a:extLst>
          </p:cNvPr>
          <p:cNvSpPr>
            <a:spLocks noGrp="1"/>
          </p:cNvSpPr>
          <p:nvPr>
            <p:ph type="sldNum" sz="quarter" idx="5"/>
          </p:nvPr>
        </p:nvSpPr>
        <p:spPr/>
        <p:txBody>
          <a:bodyPr/>
          <a:lstStyle/>
          <a:p>
            <a:pPr defTabSz="465887">
              <a:defRPr/>
            </a:pPr>
            <a:fld id="{CE9FC2BD-1E3D-1D48-BB82-2EBCD6D3A552}"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52094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EA5AF-30BD-2471-D7F3-21DFF219D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6BD02-2F16-195D-D470-74E1294C0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EAD7D-A45D-59FC-8F61-67D94001BF4F}"/>
              </a:ext>
            </a:extLst>
          </p:cNvPr>
          <p:cNvSpPr>
            <a:spLocks noGrp="1"/>
          </p:cNvSpPr>
          <p:nvPr>
            <p:ph type="body" idx="1"/>
          </p:nvPr>
        </p:nvSpPr>
        <p:spPr/>
        <p:txBody>
          <a:bodyPr/>
          <a:lstStyle/>
          <a:p>
            <a:endParaRPr lang="en-US" b="1">
              <a:solidFill>
                <a:srgbClr val="000000"/>
              </a:solidFill>
              <a:latin typeface="Calibri" panose="020F0502020204030204" pitchFamily="34" charset="0"/>
              <a:ea typeface="Calibri"/>
              <a:cs typeface="Calibri"/>
            </a:endParaRPr>
          </a:p>
        </p:txBody>
      </p:sp>
      <p:sp>
        <p:nvSpPr>
          <p:cNvPr id="4" name="Slide Number Placeholder 3">
            <a:extLst>
              <a:ext uri="{FF2B5EF4-FFF2-40B4-BE49-F238E27FC236}">
                <a16:creationId xmlns:a16="http://schemas.microsoft.com/office/drawing/2014/main" id="{CEED68E4-60C2-BB7C-2712-D9F3A2FA03CF}"/>
              </a:ext>
            </a:extLst>
          </p:cNvPr>
          <p:cNvSpPr>
            <a:spLocks noGrp="1"/>
          </p:cNvSpPr>
          <p:nvPr>
            <p:ph type="sldNum" sz="quarter" idx="5"/>
          </p:nvPr>
        </p:nvSpPr>
        <p:spPr/>
        <p:txBody>
          <a:bodyPr/>
          <a:lstStyle/>
          <a:p>
            <a:pPr defTabSz="465887">
              <a:defRPr/>
            </a:pPr>
            <a:fld id="{CE9FC2BD-1E3D-1D48-BB82-2EBCD6D3A552}" type="slidenum">
              <a:rPr lang="en-US">
                <a:solidFill>
                  <a:prstClr val="black"/>
                </a:solidFill>
                <a:latin typeface="Calibri" panose="020F0502020204030204"/>
              </a:rPr>
              <a:pPr defTabSz="46588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15142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400">
                <a:solidFill>
                  <a:srgbClr val="000000"/>
                </a:solidFill>
                <a:latin typeface="Calibri" panose="020F0502020204030204" pitchFamily="34" charset="0"/>
              </a:rPr>
              <a:t>This is going to be a big deal for states and in some way localities, for the next several years to come. </a:t>
            </a:r>
          </a:p>
          <a:p>
            <a:endParaRPr lang="en-US" sz="1400">
              <a:solidFill>
                <a:srgbClr val="000000"/>
              </a:solidFill>
              <a:latin typeface="Calibri" panose="020F0502020204030204" pitchFamily="34" charset="0"/>
            </a:endParaRPr>
          </a:p>
          <a:p>
            <a:r>
              <a:rPr lang="en-US" sz="1400">
                <a:solidFill>
                  <a:srgbClr val="000000"/>
                </a:solidFill>
                <a:latin typeface="Calibri" panose="020F0502020204030204" pitchFamily="34" charset="0"/>
              </a:rPr>
              <a:t>For one, federal funds simply account for a major share of state budgets overall – about 1 out of every 3 dollar available in state budgets nationwide –</a:t>
            </a:r>
          </a:p>
          <a:p>
            <a:endParaRPr lang="en-US" sz="1400">
              <a:solidFill>
                <a:srgbClr val="000000"/>
              </a:solidFill>
              <a:latin typeface="Calibri" panose="020F0502020204030204" pitchFamily="34" charset="0"/>
            </a:endParaRPr>
          </a:p>
          <a:p>
            <a:r>
              <a:rPr lang="en-US" sz="1400">
                <a:solidFill>
                  <a:srgbClr val="000000"/>
                </a:solidFill>
                <a:latin typeface="Calibri" panose="020F0502020204030204" pitchFamily="34" charset="0"/>
              </a:rPr>
              <a:t>and the R megabill both makes significant cuts in that category (most especially through Medicaid) as well as adds some additional costs for states (most especially through the SNAP food assistance program). </a:t>
            </a:r>
          </a:p>
          <a:p>
            <a:endParaRPr lang="en-US" sz="1400">
              <a:solidFill>
                <a:srgbClr val="000000"/>
              </a:solidFill>
              <a:latin typeface="Calibri" panose="020F0502020204030204" pitchFamily="34" charset="0"/>
            </a:endParaRPr>
          </a:p>
          <a:p>
            <a:r>
              <a:rPr lang="en-US" sz="1400">
                <a:solidFill>
                  <a:srgbClr val="000000"/>
                </a:solidFill>
                <a:latin typeface="Calibri" panose="020F0502020204030204" pitchFamily="34" charset="0"/>
              </a:rPr>
              <a:t>It’s also true – that while not a core focus here today – that the big federal tax changes are also slated to have some direct impact on state </a:t>
            </a:r>
            <a:r>
              <a:rPr lang="en-US" sz="1400" i="1">
                <a:solidFill>
                  <a:srgbClr val="000000"/>
                </a:solidFill>
                <a:latin typeface="Calibri" panose="020F0502020204030204" pitchFamily="34" charset="0"/>
              </a:rPr>
              <a:t>revenues, </a:t>
            </a:r>
            <a:r>
              <a:rPr lang="en-US" sz="1400">
                <a:solidFill>
                  <a:srgbClr val="000000"/>
                </a:solidFill>
                <a:latin typeface="Calibri" panose="020F0502020204030204" pitchFamily="34" charset="0"/>
              </a:rPr>
              <a:t>due to various ways in which state and federal income tax codes are linked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BA438-D703-408C-90A6-AFB496179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65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2D44-0106-8C70-5D43-FE8F5FF691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610297-44AC-4681-A5CB-B4452DCFD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0970D-0876-750B-FB65-BE5F3BC61DB7}"/>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5" name="Footer Placeholder 4">
            <a:extLst>
              <a:ext uri="{FF2B5EF4-FFF2-40B4-BE49-F238E27FC236}">
                <a16:creationId xmlns:a16="http://schemas.microsoft.com/office/drawing/2014/main" id="{1FAC207A-42DA-1F3C-9076-B89CDA430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BAAB8-81CA-6F70-71E2-CEE43FE75B86}"/>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169690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3DBB-8B0C-F093-CA90-B498C76CF2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4842B0-DA8D-F623-E9F4-77796965D5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3FD5D-3CE2-A13F-38AB-6B71153DBD96}"/>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5" name="Footer Placeholder 4">
            <a:extLst>
              <a:ext uri="{FF2B5EF4-FFF2-40B4-BE49-F238E27FC236}">
                <a16:creationId xmlns:a16="http://schemas.microsoft.com/office/drawing/2014/main" id="{F531E7FD-587F-C639-4410-2AC8BA248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1BBAA-4DC7-2D86-735E-63F5B89AC659}"/>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414829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A172F-FB1E-A909-CBC9-9F902EEC7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16C79E-4171-CF05-0711-9782D2B305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71B0D-4B78-2C5F-2BA3-39A81F104B17}"/>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5" name="Footer Placeholder 4">
            <a:extLst>
              <a:ext uri="{FF2B5EF4-FFF2-40B4-BE49-F238E27FC236}">
                <a16:creationId xmlns:a16="http://schemas.microsoft.com/office/drawing/2014/main" id="{74141390-3DC2-A5EE-2CD6-EE2ECA5FA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5088F-BE66-EEA4-65B9-AA600BADAAC0}"/>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1262362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8D5A-9E59-C957-D1CF-433BD10A8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6D4D0-0083-DB4A-48EE-C3DF03B45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9B830-9BC4-C30F-6C8C-0610C0BB6E56}"/>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5" name="Footer Placeholder 4">
            <a:extLst>
              <a:ext uri="{FF2B5EF4-FFF2-40B4-BE49-F238E27FC236}">
                <a16:creationId xmlns:a16="http://schemas.microsoft.com/office/drawing/2014/main" id="{DBE7C86B-5596-6D14-A651-4F277801A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6E094-9C6D-75BA-1B91-2E7E25F44AC3}"/>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22170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2634-C5F6-54DF-E285-FAEAAEA57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CC7245-54DF-A5BE-E245-F9DFB30CED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D0B16B-0AE9-BA81-4C26-3266BB6D175B}"/>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5" name="Footer Placeholder 4">
            <a:extLst>
              <a:ext uri="{FF2B5EF4-FFF2-40B4-BE49-F238E27FC236}">
                <a16:creationId xmlns:a16="http://schemas.microsoft.com/office/drawing/2014/main" id="{DAE9CAF5-C236-ED03-0035-7F0369520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3C8BD-7448-EB48-C2B9-EE55A1FFC78B}"/>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409611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31BA-2F88-DAD1-ACCE-5BD5D0ABE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A6787-202B-027A-E87B-D6F7727C0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873FB0-8B58-2974-82DA-2919D389B7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D61B9-D2E6-5D5E-84C4-5F6689B26638}"/>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6" name="Footer Placeholder 5">
            <a:extLst>
              <a:ext uri="{FF2B5EF4-FFF2-40B4-BE49-F238E27FC236}">
                <a16:creationId xmlns:a16="http://schemas.microsoft.com/office/drawing/2014/main" id="{87C30B6D-CB18-6E10-AEA2-707676A2A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4C669-994D-5525-0776-188C078E6537}"/>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245791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F031-6AAF-D32F-F7EF-262167DC36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8A38C-BE59-680D-3832-8CAD44363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3C084F-666D-94C9-6E23-68ABB237A4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E3C652-E196-B0F5-13BE-DAB445E36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0262F5-029D-F4F6-2188-C36795DF9A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BC61F0-31F4-6641-4EDF-06D48D032151}"/>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8" name="Footer Placeholder 7">
            <a:extLst>
              <a:ext uri="{FF2B5EF4-FFF2-40B4-BE49-F238E27FC236}">
                <a16:creationId xmlns:a16="http://schemas.microsoft.com/office/drawing/2014/main" id="{45D52271-B8A2-5A64-C7DF-02179F099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A82EA-FDCD-06C2-6F3D-BDFB2BA5424E}"/>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161584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350-7008-4F57-3BE2-F418C5EAC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D0F81E-C76C-DE16-4026-30E4E8285E37}"/>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4" name="Footer Placeholder 3">
            <a:extLst>
              <a:ext uri="{FF2B5EF4-FFF2-40B4-BE49-F238E27FC236}">
                <a16:creationId xmlns:a16="http://schemas.microsoft.com/office/drawing/2014/main" id="{C4856F0C-0A30-EF09-2C7F-08388E92A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6AE7A-1799-A295-710B-1329C4EEEC3A}"/>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159899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CF29F-64DD-B350-53BF-D1B9E67EAF90}"/>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3" name="Footer Placeholder 2">
            <a:extLst>
              <a:ext uri="{FF2B5EF4-FFF2-40B4-BE49-F238E27FC236}">
                <a16:creationId xmlns:a16="http://schemas.microsoft.com/office/drawing/2014/main" id="{61649B2A-984A-D1D7-366D-484CFD4D65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7D45C-6EFA-49E1-2ED4-F58C31AB10FA}"/>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283941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3F5E-176C-31E8-5BA1-4CFB24BCD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3F495-1947-AC80-143A-5F57B099E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4584DC-D036-4FD1-4DAA-35FA7A186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A38A1-6979-4B8F-E0B2-0AB342DDBC68}"/>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6" name="Footer Placeholder 5">
            <a:extLst>
              <a:ext uri="{FF2B5EF4-FFF2-40B4-BE49-F238E27FC236}">
                <a16:creationId xmlns:a16="http://schemas.microsoft.com/office/drawing/2014/main" id="{32C021AE-7F73-C11B-7C4C-FE4C2A5B0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0747-862E-7CCA-CFEE-6D7089A5E465}"/>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184908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B713-E276-BB3A-FBA2-222487D2C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60DC9C-4833-11ED-2B0A-32B546602C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88D4E8-CFC6-89A1-6F47-D8880CE24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49123-C430-2B3D-3537-3931FCD57424}"/>
              </a:ext>
            </a:extLst>
          </p:cNvPr>
          <p:cNvSpPr>
            <a:spLocks noGrp="1"/>
          </p:cNvSpPr>
          <p:nvPr>
            <p:ph type="dt" sz="half" idx="10"/>
          </p:nvPr>
        </p:nvSpPr>
        <p:spPr/>
        <p:txBody>
          <a:bodyPr/>
          <a:lstStyle/>
          <a:p>
            <a:fld id="{7629B932-2817-4B87-8641-486E83489F02}" type="datetimeFigureOut">
              <a:rPr lang="en-US" smtClean="0"/>
              <a:t>11/4/2025</a:t>
            </a:fld>
            <a:endParaRPr lang="en-US"/>
          </a:p>
        </p:txBody>
      </p:sp>
      <p:sp>
        <p:nvSpPr>
          <p:cNvPr id="6" name="Footer Placeholder 5">
            <a:extLst>
              <a:ext uri="{FF2B5EF4-FFF2-40B4-BE49-F238E27FC236}">
                <a16:creationId xmlns:a16="http://schemas.microsoft.com/office/drawing/2014/main" id="{E32F41E5-9CF1-A33F-A1BD-7858167D6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152B4-F060-F31E-97F0-2ABF6D8B85E8}"/>
              </a:ext>
            </a:extLst>
          </p:cNvPr>
          <p:cNvSpPr>
            <a:spLocks noGrp="1"/>
          </p:cNvSpPr>
          <p:nvPr>
            <p:ph type="sldNum" sz="quarter" idx="12"/>
          </p:nvPr>
        </p:nvSpPr>
        <p:spPr/>
        <p:txBody>
          <a:bodyPr/>
          <a:lstStyle/>
          <a:p>
            <a:fld id="{021B2B5F-0C3A-4FA6-B0DC-DDACC92CCD20}" type="slidenum">
              <a:rPr lang="en-US" smtClean="0"/>
              <a:t>‹#›</a:t>
            </a:fld>
            <a:endParaRPr lang="en-US"/>
          </a:p>
        </p:txBody>
      </p:sp>
    </p:spTree>
    <p:extLst>
      <p:ext uri="{BB962C8B-B14F-4D97-AF65-F5344CB8AC3E}">
        <p14:creationId xmlns:p14="http://schemas.microsoft.com/office/powerpoint/2010/main" val="322342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B8C7D-7C69-C537-BFD0-7DA138B3E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912B9C-328D-EB4D-9862-8D543EAB2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97A71-8243-2430-C406-361ECFEC5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29B932-2817-4B87-8641-486E83489F02}" type="datetimeFigureOut">
              <a:rPr lang="en-US" smtClean="0"/>
              <a:t>11/4/2025</a:t>
            </a:fld>
            <a:endParaRPr lang="en-US"/>
          </a:p>
        </p:txBody>
      </p:sp>
      <p:sp>
        <p:nvSpPr>
          <p:cNvPr id="5" name="Footer Placeholder 4">
            <a:extLst>
              <a:ext uri="{FF2B5EF4-FFF2-40B4-BE49-F238E27FC236}">
                <a16:creationId xmlns:a16="http://schemas.microsoft.com/office/drawing/2014/main" id="{2367C4D6-69F1-530A-5AD0-8C5E9C34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017E78-B506-44DA-B8CB-1883B685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1B2B5F-0C3A-4FA6-B0DC-DDACC92CCD20}" type="slidenum">
              <a:rPr lang="en-US" smtClean="0"/>
              <a:t>‹#›</a:t>
            </a:fld>
            <a:endParaRPr lang="en-US"/>
          </a:p>
        </p:txBody>
      </p:sp>
    </p:spTree>
    <p:extLst>
      <p:ext uri="{BB962C8B-B14F-4D97-AF65-F5344CB8AC3E}">
        <p14:creationId xmlns:p14="http://schemas.microsoft.com/office/powerpoint/2010/main" val="46101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cbpp.org/research/health/a-guide-to-reducing-coverage-losses-through-effective-implementation-of-medicaid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7426036" y="750849"/>
            <a:ext cx="0" cy="5133975"/>
          </a:xfrm>
          <a:prstGeom prst="line">
            <a:avLst/>
          </a:prstGeom>
          <a:ln w="19050">
            <a:solidFill>
              <a:srgbClr val="0C61A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312" y="2514430"/>
            <a:ext cx="3433658" cy="1946734"/>
          </a:xfrm>
          <a:prstGeom prst="rect">
            <a:avLst/>
          </a:prstGeom>
        </p:spPr>
      </p:pic>
      <p:sp>
        <p:nvSpPr>
          <p:cNvPr id="11" name="TextBox 10"/>
          <p:cNvSpPr txBox="1"/>
          <p:nvPr/>
        </p:nvSpPr>
        <p:spPr>
          <a:xfrm>
            <a:off x="670036" y="2644170"/>
            <a:ext cx="6390860" cy="2893100"/>
          </a:xfrm>
          <a:prstGeom prst="rect">
            <a:avLst/>
          </a:prstGeom>
          <a:noFill/>
        </p:spPr>
        <p:txBody>
          <a:bodyPr wrap="square" lIns="91440" tIns="45720" rIns="91440" bIns="45720" rtlCol="0" anchor="t">
            <a:spAutoFit/>
          </a:bodyPr>
          <a:lstStyle/>
          <a:p>
            <a:r>
              <a:rPr lang="en-US" sz="3200" b="1" dirty="0">
                <a:solidFill>
                  <a:srgbClr val="0C61A4"/>
                </a:solidFill>
                <a:latin typeface="Arial" panose="020B0604020202020204" pitchFamily="34" charset="0"/>
                <a:cs typeface="Arial" panose="020B0604020202020204" pitchFamily="34" charset="0"/>
              </a:rPr>
              <a:t>Understanding the 2025 Reconciliation Bill – H.R. 1</a:t>
            </a:r>
          </a:p>
          <a:p>
            <a:endParaRPr lang="en-US" sz="3200" b="1" dirty="0">
              <a:solidFill>
                <a:srgbClr val="0C61A4"/>
              </a:solidFill>
              <a:latin typeface="Arial" panose="020B0604020202020204" pitchFamily="34" charset="0"/>
              <a:cs typeface="Arial" panose="020B0604020202020204" pitchFamily="34" charset="0"/>
            </a:endParaRPr>
          </a:p>
          <a:p>
            <a:endParaRPr lang="en-US" sz="3200" b="1" dirty="0">
              <a:solidFill>
                <a:srgbClr val="0C61A4"/>
              </a:solidFill>
              <a:latin typeface="Arial" panose="020B0604020202020204" pitchFamily="34" charset="0"/>
              <a:cs typeface="Arial" panose="020B0604020202020204" pitchFamily="34" charset="0"/>
            </a:endParaRPr>
          </a:p>
          <a:p>
            <a:r>
              <a:rPr lang="en-US" b="1" i="1" dirty="0">
                <a:solidFill>
                  <a:srgbClr val="0C61A4"/>
                </a:solidFill>
                <a:latin typeface="Arial" panose="020B0604020202020204" pitchFamily="34" charset="0"/>
                <a:cs typeface="Arial" panose="020B0604020202020204" pitchFamily="34" charset="0"/>
              </a:rPr>
              <a:t>Nick Gwyn</a:t>
            </a:r>
          </a:p>
          <a:p>
            <a:r>
              <a:rPr lang="en-US" b="1" i="1" dirty="0">
                <a:solidFill>
                  <a:srgbClr val="0C61A4"/>
                </a:solidFill>
                <a:latin typeface="Arial" panose="020B0604020202020204" pitchFamily="34" charset="0"/>
                <a:cs typeface="Arial" panose="020B0604020202020204" pitchFamily="34" charset="0"/>
              </a:rPr>
              <a:t>Senior Fellow, Government Affairs, CBPP</a:t>
            </a:r>
          </a:p>
          <a:p>
            <a:r>
              <a:rPr lang="en-US" b="1" i="1" dirty="0">
                <a:solidFill>
                  <a:srgbClr val="0C61A4"/>
                </a:solidFill>
                <a:latin typeface="Arial" panose="020B0604020202020204" pitchFamily="34" charset="0"/>
                <a:cs typeface="Arial" panose="020B0604020202020204" pitchFamily="34" charset="0"/>
              </a:rPr>
              <a:t>November 4, 2025</a:t>
            </a:r>
          </a:p>
        </p:txBody>
      </p:sp>
    </p:spTree>
    <p:extLst>
      <p:ext uri="{BB962C8B-B14F-4D97-AF65-F5344CB8AC3E}">
        <p14:creationId xmlns:p14="http://schemas.microsoft.com/office/powerpoint/2010/main" val="81763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7505B-5CF2-BF6B-FF06-31E57B031192}"/>
              </a:ext>
            </a:extLst>
          </p:cNvPr>
          <p:cNvSpPr txBox="1"/>
          <p:nvPr/>
        </p:nvSpPr>
        <p:spPr>
          <a:xfrm>
            <a:off x="429208" y="429207"/>
            <a:ext cx="8220269" cy="6750118"/>
          </a:xfrm>
          <a:prstGeom prst="rect">
            <a:avLst/>
          </a:prstGeom>
          <a:noFill/>
        </p:spPr>
        <p:txBody>
          <a:bodyPr wrap="square">
            <a:spAutoFit/>
          </a:bodyPr>
          <a:lstStyle/>
          <a:p>
            <a:pPr marL="0" marR="0">
              <a:lnSpc>
                <a:spcPct val="115000"/>
              </a:lnSpc>
              <a:spcAft>
                <a:spcPts val="800"/>
              </a:spcAft>
              <a:buNone/>
            </a:pPr>
            <a:r>
              <a:rPr lang="en-US" sz="24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Government Shutdown Adding to the Pain </a:t>
            </a:r>
            <a:endParaRPr lang="en-US" sz="2400" b="1" kern="100" dirty="0">
              <a:solidFill>
                <a:schemeClr val="accent1"/>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The Trump Administration refused for weeks to provide any SNAP food assistance benefits for the month of November during the shutdown.</a:t>
            </a:r>
          </a:p>
          <a:p>
            <a:pPr marL="457200" marR="0">
              <a:lnSpc>
                <a:spcPct val="115000"/>
              </a:lnSpc>
              <a:buNone/>
            </a:pPr>
            <a:r>
              <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buFont typeface="Symbol" panose="05050102010706020507" pitchFamily="18" charset="2"/>
              <a:buChar char=""/>
            </a:pPr>
            <a:r>
              <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Per a recent court order, partial payments will now be made on a delayed basis in November using SNAP contingency funds.</a:t>
            </a:r>
          </a:p>
          <a:p>
            <a:pPr marL="457200" marR="0">
              <a:lnSpc>
                <a:spcPct val="115000"/>
              </a:lnSpc>
              <a:buNone/>
            </a:pPr>
            <a:r>
              <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Symbol" panose="05050102010706020507" pitchFamily="18" charset="2"/>
              <a:buChar char=""/>
            </a:pPr>
            <a:r>
              <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Additional funds could be added to the contingency reserves to make complete SNAP payments in November, but the Trump Administration has not committed to take that step.</a:t>
            </a:r>
          </a:p>
          <a:p>
            <a:pPr marL="0" marR="0">
              <a:lnSpc>
                <a:spcPct val="115000"/>
              </a:lnSpc>
              <a:spcAft>
                <a:spcPts val="800"/>
              </a:spcAft>
              <a:buNone/>
            </a:pPr>
            <a:r>
              <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050" name="Picture 2" descr="668e81f1fdeee4ffc849e95b55efc2fd (1242×932)">
            <a:extLst>
              <a:ext uri="{FF2B5EF4-FFF2-40B4-BE49-F238E27FC236}">
                <a16:creationId xmlns:a16="http://schemas.microsoft.com/office/drawing/2014/main" id="{A3FAE5C5-9DCC-DA78-9556-A2F1B3262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212" y="2506681"/>
            <a:ext cx="3850433" cy="435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28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EA7005-6F7E-4041-B553-770FF4A6E0BF}"/>
              </a:ext>
            </a:extLst>
          </p:cNvPr>
          <p:cNvSpPr txBox="1"/>
          <p:nvPr/>
        </p:nvSpPr>
        <p:spPr>
          <a:xfrm>
            <a:off x="931506" y="1260083"/>
            <a:ext cx="10328987" cy="4233788"/>
          </a:xfrm>
          <a:prstGeom prst="rect">
            <a:avLst/>
          </a:prstGeom>
          <a:noFill/>
        </p:spPr>
        <p:txBody>
          <a:bodyPr wrap="square">
            <a:spAutoFit/>
          </a:bodyPr>
          <a:lstStyle/>
          <a:p>
            <a:pPr marL="0" marR="0">
              <a:lnSpc>
                <a:spcPct val="115000"/>
              </a:lnSpc>
              <a:spcAft>
                <a:spcPts val="800"/>
              </a:spcAft>
              <a:buNone/>
            </a:pPr>
            <a:r>
              <a:rPr lang="en-US" sz="32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Conclusion:  </a:t>
            </a:r>
            <a:endParaRPr lang="en-US" sz="32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32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HR 1 includes enormous cuts in assistance for needy people and significant cost-shifts for states to partially pay for tax cuts primarily focused on wealthy households, but states do have limited flexibility to mitigate some of the harm. </a:t>
            </a:r>
          </a:p>
        </p:txBody>
      </p:sp>
    </p:spTree>
    <p:extLst>
      <p:ext uri="{BB962C8B-B14F-4D97-AF65-F5344CB8AC3E}">
        <p14:creationId xmlns:p14="http://schemas.microsoft.com/office/powerpoint/2010/main" val="396653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BEE5-AC1B-B571-8558-24892237BB1F}"/>
              </a:ext>
            </a:extLst>
          </p:cNvPr>
          <p:cNvSpPr>
            <a:spLocks noGrp="1"/>
          </p:cNvSpPr>
          <p:nvPr>
            <p:ph type="title"/>
          </p:nvPr>
        </p:nvSpPr>
        <p:spPr>
          <a:xfrm>
            <a:off x="838200" y="277415"/>
            <a:ext cx="10515600" cy="656758"/>
          </a:xfrm>
        </p:spPr>
        <p:txBody>
          <a:bodyPr lIns="91440" tIns="45720" rIns="91440" bIns="45720" anchor="t">
            <a:noAutofit/>
          </a:bodyPr>
          <a:lstStyle/>
          <a:p>
            <a:r>
              <a:rPr lang="en-US" sz="2400" b="1">
                <a:solidFill>
                  <a:srgbClr val="005699"/>
                </a:solidFill>
                <a:latin typeface="Arial"/>
                <a:cs typeface="Arial"/>
              </a:rPr>
              <a:t>Big Picture:</a:t>
            </a:r>
            <a:br>
              <a:rPr lang="en-US" sz="2400" b="1">
                <a:solidFill>
                  <a:srgbClr val="005699"/>
                </a:solidFill>
                <a:latin typeface="Arial" panose="020B0604020202020204" pitchFamily="34" charset="0"/>
                <a:cs typeface="Arial" panose="020B0604020202020204" pitchFamily="34" charset="0"/>
              </a:rPr>
            </a:br>
            <a:r>
              <a:rPr lang="en-US" sz="2400" b="1">
                <a:solidFill>
                  <a:srgbClr val="005699"/>
                </a:solidFill>
                <a:latin typeface="Arial"/>
                <a:cs typeface="Arial"/>
              </a:rPr>
              <a:t>Key Impacts of the Reconciliation Legislation</a:t>
            </a:r>
            <a:endParaRPr lang="en-US" sz="2400">
              <a:solidFill>
                <a:srgbClr val="005699"/>
              </a:solidFill>
            </a:endParaRPr>
          </a:p>
        </p:txBody>
      </p:sp>
      <p:pic>
        <p:nvPicPr>
          <p:cNvPr id="7" name="Content Placeholder 6" descr="A blue and yellow text on a blue background&#10;&#10;AI-generated content may be incorrect.">
            <a:extLst>
              <a:ext uri="{FF2B5EF4-FFF2-40B4-BE49-F238E27FC236}">
                <a16:creationId xmlns:a16="http://schemas.microsoft.com/office/drawing/2014/main" id="{38084264-D6A0-9A1E-4B76-7174603F2274}"/>
              </a:ext>
            </a:extLst>
          </p:cNvPr>
          <p:cNvPicPr>
            <a:picLocks noGrp="1" noChangeAspect="1"/>
          </p:cNvPicPr>
          <p:nvPr>
            <p:ph idx="1"/>
          </p:nvPr>
        </p:nvPicPr>
        <p:blipFill>
          <a:blip r:embed="rId3"/>
          <a:stretch>
            <a:fillRect/>
          </a:stretch>
        </p:blipFill>
        <p:spPr>
          <a:xfrm>
            <a:off x="1532648" y="1126304"/>
            <a:ext cx="9125901" cy="5119639"/>
          </a:xfrm>
          <a:prstGeom prst="rect">
            <a:avLst/>
          </a:prstGeom>
          <a:effectLst>
            <a:outerShdw blurRad="50800" dist="38100" dir="2700000">
              <a:srgbClr val="000000">
                <a:alpha val="40000"/>
              </a:srgbClr>
            </a:outerShdw>
          </a:effectLst>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42A7FE8D-23BE-E924-99A6-560F9D16D971}"/>
                  </a:ext>
                </a:extLst>
              </p:cNvPr>
              <p:cNvGraphicFramePr>
                <a:graphicFrameLocks noChangeAspect="1"/>
              </p:cNvGraphicFramePr>
              <p:nvPr/>
            </p:nvGraphicFramePr>
            <p:xfrm>
              <a:off x="-2505075" y="3609975"/>
              <a:ext cx="3048000" cy="1714500"/>
            </p:xfrm>
            <a:graphic>
              <a:graphicData uri="http://schemas.microsoft.com/office/powerpoint/2016/slidezoom">
                <pslz:sldZm>
                  <pslz:sldZmObj sldId="1141" cId="944731218">
                    <pslz:zmPr id="{46AD5970-6AF8-44F7-A357-7A4B7E4EF243}"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42A7FE8D-23BE-E924-99A6-560F9D16D971}"/>
                  </a:ext>
                </a:extLst>
              </p:cNvPr>
              <p:cNvPicPr>
                <a:picLocks noGrp="1" noRot="1" noChangeAspect="1" noMove="1" noResize="1" noEditPoints="1" noAdjustHandles="1" noChangeArrowheads="1" noChangeShapeType="1"/>
              </p:cNvPicPr>
              <p:nvPr/>
            </p:nvPicPr>
            <p:blipFill>
              <a:blip r:embed="rId6"/>
              <a:stretch>
                <a:fillRect/>
              </a:stretch>
            </p:blipFill>
            <p:spPr>
              <a:xfrm>
                <a:off x="-2505075" y="3609975"/>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447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BD433-E871-F78A-04A3-80F82DE18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611D1-D99E-18FC-1CC0-3EC6895D4CDC}"/>
              </a:ext>
            </a:extLst>
          </p:cNvPr>
          <p:cNvSpPr txBox="1">
            <a:spLocks/>
          </p:cNvSpPr>
          <p:nvPr/>
        </p:nvSpPr>
        <p:spPr>
          <a:xfrm>
            <a:off x="365760" y="274320"/>
            <a:ext cx="5712821" cy="100328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kern="1200">
                <a:solidFill>
                  <a:srgbClr val="0A5087"/>
                </a:solidFill>
                <a:latin typeface="+mn-lt"/>
                <a:ea typeface="Calibri" charset="0"/>
                <a:cs typeface="Calibri" charset="0"/>
              </a:defRPr>
            </a:lvl1pPr>
          </a:lstStyle>
          <a:p>
            <a:pPr marL="0" lvl="1" defTabSz="914377">
              <a:spcBef>
                <a:spcPts val="600"/>
              </a:spcBef>
              <a:spcAft>
                <a:spcPts val="600"/>
              </a:spcAft>
              <a:defRPr/>
            </a:pPr>
            <a:r>
              <a:rPr lang="en-US" sz="2800" b="1">
                <a:solidFill>
                  <a:srgbClr val="005699"/>
                </a:solidFill>
                <a:latin typeface="Arial"/>
                <a:cs typeface="Arial"/>
              </a:rPr>
              <a:t>Largest Health Care Cuts </a:t>
            </a:r>
            <a:br>
              <a:rPr lang="en-US" sz="2800" b="1">
                <a:solidFill>
                  <a:srgbClr val="005699"/>
                </a:solidFill>
                <a:latin typeface="Arial"/>
                <a:cs typeface="Arial"/>
              </a:rPr>
            </a:br>
            <a:r>
              <a:rPr lang="en-US" sz="2800" b="1">
                <a:solidFill>
                  <a:srgbClr val="005699"/>
                </a:solidFill>
                <a:latin typeface="Arial"/>
                <a:cs typeface="Arial"/>
              </a:rPr>
              <a:t>in History</a:t>
            </a:r>
            <a:endParaRPr lang="en-US" sz="2800" b="0" i="0" u="none" strike="noStrike" kern="1200" cap="none" spc="0" normalizeH="0" baseline="0" noProof="0">
              <a:ln>
                <a:noFill/>
              </a:ln>
              <a:solidFill>
                <a:srgbClr val="005699"/>
              </a:solidFill>
              <a:effectLst/>
              <a:uLnTx/>
              <a:uFillTx/>
              <a:latin typeface="Arial"/>
              <a:cs typeface="Arial"/>
            </a:endParaRPr>
          </a:p>
        </p:txBody>
      </p:sp>
      <p:sp>
        <p:nvSpPr>
          <p:cNvPr id="3" name="TextBox 2">
            <a:extLst>
              <a:ext uri="{FF2B5EF4-FFF2-40B4-BE49-F238E27FC236}">
                <a16:creationId xmlns:a16="http://schemas.microsoft.com/office/drawing/2014/main" id="{6B755E71-38FC-BFA1-22D2-0A12BCBAE7B9}"/>
              </a:ext>
            </a:extLst>
          </p:cNvPr>
          <p:cNvSpPr txBox="1"/>
          <p:nvPr/>
        </p:nvSpPr>
        <p:spPr>
          <a:xfrm>
            <a:off x="365760" y="1914679"/>
            <a:ext cx="5730240" cy="4201150"/>
          </a:xfrm>
          <a:prstGeom prst="rect">
            <a:avLst/>
          </a:prstGeom>
          <a:noFill/>
        </p:spPr>
        <p:txBody>
          <a:bodyPr wrap="square" lIns="91440" tIns="45720" rIns="91440" bIns="45720" rtlCol="0" anchor="t">
            <a:spAutoFit/>
          </a:bodyPr>
          <a:lstStyle/>
          <a:p>
            <a:pPr marL="274320" lvl="1" indent="-137160">
              <a:spcBef>
                <a:spcPts val="600"/>
              </a:spcBef>
              <a:spcAft>
                <a:spcPts val="1200"/>
              </a:spcAft>
              <a:buFont typeface="Arial,Sans-Serif" panose="020B0604020202020204" pitchFamily="34" charset="0"/>
              <a:buChar char="•"/>
              <a:defRPr/>
            </a:pPr>
            <a:r>
              <a:rPr kumimoji="0" lang="en-US" sz="1600" i="0" u="none" strike="noStrike" kern="1200" cap="none" spc="0" normalizeH="0" baseline="0" noProof="0" dirty="0">
                <a:ln>
                  <a:noFill/>
                </a:ln>
                <a:solidFill>
                  <a:srgbClr val="0A5087"/>
                </a:solidFill>
                <a:effectLst/>
                <a:uLnTx/>
                <a:uFillTx/>
                <a:latin typeface="Arial"/>
                <a:cs typeface="Arial"/>
              </a:rPr>
              <a:t>Creates vast new red tape in Medicaid including harsh </a:t>
            </a:r>
            <a:r>
              <a:rPr lang="en-US" sz="1600" dirty="0">
                <a:solidFill>
                  <a:srgbClr val="0A5087"/>
                </a:solidFill>
                <a:latin typeface="Arial"/>
                <a:cs typeface="Arial"/>
              </a:rPr>
              <a:t>work requirements and more frequent eligibility renewals</a:t>
            </a:r>
          </a:p>
          <a:p>
            <a:pPr marL="274320" lvl="1" indent="-137160">
              <a:spcBef>
                <a:spcPts val="600"/>
              </a:spcBef>
              <a:spcAft>
                <a:spcPts val="1200"/>
              </a:spcAft>
              <a:buFont typeface="Arial,Sans-Serif" panose="020B0604020202020204" pitchFamily="34" charset="0"/>
              <a:buChar char="•"/>
              <a:defRPr/>
            </a:pPr>
            <a:r>
              <a:rPr lang="en-US" sz="1600" dirty="0">
                <a:solidFill>
                  <a:srgbClr val="0A5087"/>
                </a:solidFill>
                <a:latin typeface="Arial"/>
                <a:cs typeface="Arial"/>
              </a:rPr>
              <a:t>Strips</a:t>
            </a:r>
            <a:r>
              <a:rPr kumimoji="0" lang="en-US" sz="1600" i="0" u="none" strike="noStrike" kern="1200" cap="none" spc="0" normalizeH="0" baseline="0" noProof="0" dirty="0">
                <a:ln>
                  <a:noFill/>
                </a:ln>
                <a:solidFill>
                  <a:srgbClr val="0A5087"/>
                </a:solidFill>
                <a:effectLst/>
                <a:uLnTx/>
                <a:uFillTx/>
                <a:latin typeface="Arial"/>
                <a:cs typeface="Arial"/>
              </a:rPr>
              <a:t> </a:t>
            </a:r>
            <a:r>
              <a:rPr lang="en-US" sz="1600" dirty="0">
                <a:solidFill>
                  <a:srgbClr val="0A5087"/>
                </a:solidFill>
                <a:latin typeface="Arial"/>
                <a:cs typeface="Arial"/>
              </a:rPr>
              <a:t>access to Medicaid and CHIP </a:t>
            </a:r>
            <a:r>
              <a:rPr kumimoji="0" lang="en-US" sz="1600" i="0" u="none" strike="noStrike" kern="1200" cap="none" spc="0" normalizeH="0" baseline="0" noProof="0" dirty="0">
                <a:ln>
                  <a:noFill/>
                </a:ln>
                <a:solidFill>
                  <a:srgbClr val="0A5087"/>
                </a:solidFill>
                <a:effectLst/>
                <a:uLnTx/>
                <a:uFillTx/>
                <a:latin typeface="Arial"/>
                <a:cs typeface="Arial"/>
              </a:rPr>
              <a:t>coverage and ACA marketplace premium tax credits from </a:t>
            </a:r>
            <a:r>
              <a:rPr lang="en-US" sz="1600" dirty="0">
                <a:solidFill>
                  <a:srgbClr val="0A5087"/>
                </a:solidFill>
                <a:latin typeface="Arial"/>
                <a:cs typeface="Arial"/>
              </a:rPr>
              <a:t>many lawfully present immigrants</a:t>
            </a:r>
          </a:p>
          <a:p>
            <a:pPr marL="274320" lvl="1" indent="-137160">
              <a:spcBef>
                <a:spcPts val="600"/>
              </a:spcBef>
              <a:spcAft>
                <a:spcPts val="1200"/>
              </a:spcAft>
              <a:buFont typeface="Arial,Sans-Serif" panose="020B0604020202020204" pitchFamily="34" charset="0"/>
              <a:buChar char="•"/>
              <a:defRPr/>
            </a:pPr>
            <a:r>
              <a:rPr lang="en-US" sz="1600" dirty="0">
                <a:solidFill>
                  <a:srgbClr val="0A5087"/>
                </a:solidFill>
                <a:latin typeface="Arial"/>
                <a:cs typeface="Arial"/>
              </a:rPr>
              <a:t>Increases cost-sharing for some in Medicaid expansion</a:t>
            </a:r>
            <a:endParaRPr lang="en-US" sz="1600" dirty="0">
              <a:solidFill>
                <a:srgbClr val="000000"/>
              </a:solidFill>
              <a:latin typeface="Arial"/>
              <a:cs typeface="Arial"/>
            </a:endParaRPr>
          </a:p>
          <a:p>
            <a:pPr marL="274320" lvl="1" indent="-137160">
              <a:spcBef>
                <a:spcPts val="600"/>
              </a:spcBef>
              <a:spcAft>
                <a:spcPts val="1200"/>
              </a:spcAft>
              <a:buFont typeface="Arial,Sans-Serif" panose="020B0604020202020204" pitchFamily="34" charset="0"/>
              <a:buChar char="•"/>
              <a:defRPr/>
            </a:pPr>
            <a:r>
              <a:rPr lang="en-US" sz="1600" dirty="0">
                <a:solidFill>
                  <a:srgbClr val="0A5087"/>
                </a:solidFill>
                <a:latin typeface="Arial"/>
                <a:cs typeface="Arial"/>
              </a:rPr>
              <a:t>Sharply restricts states’ ability to finance Medicaid</a:t>
            </a:r>
          </a:p>
          <a:p>
            <a:pPr marL="274320" lvl="1" indent="-137160">
              <a:spcBef>
                <a:spcPts val="600"/>
              </a:spcBef>
              <a:spcAft>
                <a:spcPts val="1200"/>
              </a:spcAft>
              <a:buFont typeface="Arial,Sans-Serif" panose="020B0604020202020204" pitchFamily="34" charset="0"/>
              <a:buChar char="•"/>
              <a:defRPr/>
            </a:pPr>
            <a:r>
              <a:rPr lang="en-US" sz="1600" dirty="0">
                <a:solidFill>
                  <a:srgbClr val="0A5087"/>
                </a:solidFill>
                <a:latin typeface="Arial"/>
                <a:cs typeface="Arial"/>
              </a:rPr>
              <a:t>Raises costs of coverage for </a:t>
            </a:r>
            <a:r>
              <a:rPr lang="en-US" sz="1600" b="1" dirty="0">
                <a:solidFill>
                  <a:srgbClr val="C00000"/>
                </a:solidFill>
                <a:latin typeface="Arial"/>
                <a:cs typeface="Arial"/>
              </a:rPr>
              <a:t>more than 22 million</a:t>
            </a:r>
            <a:r>
              <a:rPr lang="en-US" sz="1600" b="1" dirty="0">
                <a:solidFill>
                  <a:srgbClr val="C00000"/>
                </a:solidFill>
                <a:highlight>
                  <a:srgbClr val="FFFF00"/>
                </a:highlight>
                <a:latin typeface="Arial"/>
                <a:cs typeface="Arial"/>
              </a:rPr>
              <a:t> </a:t>
            </a:r>
            <a:r>
              <a:rPr lang="en-US" sz="1600" b="1" dirty="0">
                <a:solidFill>
                  <a:srgbClr val="C00000"/>
                </a:solidFill>
                <a:latin typeface="Arial"/>
                <a:cs typeface="Arial"/>
              </a:rPr>
              <a:t>people</a:t>
            </a:r>
            <a:r>
              <a:rPr lang="en-US" sz="1600" dirty="0">
                <a:solidFill>
                  <a:srgbClr val="0A5087"/>
                </a:solidFill>
                <a:latin typeface="Arial"/>
                <a:cs typeface="Arial"/>
              </a:rPr>
              <a:t> in the ACA marketplace by </a:t>
            </a:r>
            <a:r>
              <a:rPr lang="en-US" sz="1600" i="1" dirty="0">
                <a:solidFill>
                  <a:srgbClr val="0A5087"/>
                </a:solidFill>
                <a:latin typeface="Arial"/>
                <a:cs typeface="Arial"/>
              </a:rPr>
              <a:t>failing to continue </a:t>
            </a:r>
            <a:r>
              <a:rPr lang="en-US" sz="1600" dirty="0">
                <a:solidFill>
                  <a:srgbClr val="0A5087"/>
                </a:solidFill>
                <a:latin typeface="Arial"/>
                <a:cs typeface="Arial"/>
              </a:rPr>
              <a:t>the enhanced premium tax credits </a:t>
            </a:r>
          </a:p>
          <a:p>
            <a:pPr marL="274320" lvl="1" indent="-137160">
              <a:spcBef>
                <a:spcPts val="600"/>
              </a:spcBef>
              <a:spcAft>
                <a:spcPts val="1200"/>
              </a:spcAft>
              <a:buFont typeface="Arial,Sans-Serif" panose="020B0604020202020204" pitchFamily="34" charset="0"/>
              <a:buChar char="•"/>
              <a:defRPr/>
            </a:pPr>
            <a:r>
              <a:rPr lang="en-US" sz="1600" dirty="0">
                <a:solidFill>
                  <a:srgbClr val="0A5087"/>
                </a:solidFill>
                <a:latin typeface="Arial"/>
                <a:cs typeface="Arial"/>
              </a:rPr>
              <a:t>Makes it harder to access and retain marketplace coverage</a:t>
            </a:r>
            <a:endParaRPr lang="en-US" sz="1600" dirty="0">
              <a:solidFill>
                <a:srgbClr val="0A5087"/>
              </a:solidFill>
              <a:latin typeface="Arial" panose="020B0604020202020204" pitchFamily="34" charset="0"/>
              <a:cs typeface="Arial" panose="020B0604020202020204" pitchFamily="34" charset="0"/>
            </a:endParaRPr>
          </a:p>
        </p:txBody>
      </p:sp>
      <p:pic>
        <p:nvPicPr>
          <p:cNvPr id="6" name="Picture 5" descr="A diagram of health care costs&#10;&#10;AI-generated content may be incorrect.">
            <a:extLst>
              <a:ext uri="{FF2B5EF4-FFF2-40B4-BE49-F238E27FC236}">
                <a16:creationId xmlns:a16="http://schemas.microsoft.com/office/drawing/2014/main" id="{961A77D2-73B1-FE96-5CE0-70878BEA7B86}"/>
              </a:ext>
            </a:extLst>
          </p:cNvPr>
          <p:cNvPicPr>
            <a:picLocks noChangeAspect="1"/>
          </p:cNvPicPr>
          <p:nvPr/>
        </p:nvPicPr>
        <p:blipFill>
          <a:blip r:embed="rId3"/>
          <a:stretch>
            <a:fillRect/>
          </a:stretch>
        </p:blipFill>
        <p:spPr>
          <a:xfrm>
            <a:off x="6283424" y="1184576"/>
            <a:ext cx="5622885" cy="4911300"/>
          </a:xfrm>
          <a:prstGeom prst="rect">
            <a:avLst/>
          </a:prstGeom>
        </p:spPr>
      </p:pic>
      <p:sp>
        <p:nvSpPr>
          <p:cNvPr id="8" name="TextBox 7">
            <a:extLst>
              <a:ext uri="{FF2B5EF4-FFF2-40B4-BE49-F238E27FC236}">
                <a16:creationId xmlns:a16="http://schemas.microsoft.com/office/drawing/2014/main" id="{BACCD758-2407-B876-9A08-7A2F70529C5A}"/>
              </a:ext>
            </a:extLst>
          </p:cNvPr>
          <p:cNvSpPr txBox="1"/>
          <p:nvPr/>
        </p:nvSpPr>
        <p:spPr>
          <a:xfrm>
            <a:off x="365760" y="1226462"/>
            <a:ext cx="6096000" cy="646331"/>
          </a:xfrm>
          <a:prstGeom prst="rect">
            <a:avLst/>
          </a:prstGeom>
          <a:noFill/>
        </p:spPr>
        <p:txBody>
          <a:bodyPr wrap="square">
            <a:spAutoFit/>
          </a:bodyPr>
          <a:lstStyle/>
          <a:p>
            <a:pPr marL="0" lvl="1">
              <a:spcBef>
                <a:spcPts val="600"/>
              </a:spcBef>
              <a:spcAft>
                <a:spcPts val="1200"/>
              </a:spcAft>
              <a:defRPr/>
            </a:pPr>
            <a:r>
              <a:rPr lang="en-US" b="1">
                <a:solidFill>
                  <a:srgbClr val="0A5087"/>
                </a:solidFill>
                <a:latin typeface="Arial"/>
                <a:ea typeface="+mn-lt"/>
                <a:cs typeface="+mn-lt"/>
              </a:rPr>
              <a:t>An estimated </a:t>
            </a:r>
            <a:r>
              <a:rPr lang="en-US" b="1">
                <a:solidFill>
                  <a:srgbClr val="C00000"/>
                </a:solidFill>
                <a:latin typeface="Arial"/>
                <a:ea typeface="+mn-lt"/>
                <a:cs typeface="+mn-lt"/>
              </a:rPr>
              <a:t>15 million </a:t>
            </a:r>
            <a:r>
              <a:rPr lang="en-US" b="1">
                <a:solidFill>
                  <a:srgbClr val="0A5087"/>
                </a:solidFill>
                <a:latin typeface="Arial"/>
                <a:ea typeface="+mn-lt"/>
                <a:cs typeface="+mn-lt"/>
              </a:rPr>
              <a:t>people will lose health coverage and become uninsured.</a:t>
            </a:r>
          </a:p>
        </p:txBody>
      </p:sp>
    </p:spTree>
    <p:extLst>
      <p:ext uri="{BB962C8B-B14F-4D97-AF65-F5344CB8AC3E}">
        <p14:creationId xmlns:p14="http://schemas.microsoft.com/office/powerpoint/2010/main" val="117933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4EC52C-FC52-7540-D3EB-B1E2B0F00157}"/>
              </a:ext>
            </a:extLst>
          </p:cNvPr>
          <p:cNvSpPr txBox="1"/>
          <p:nvPr/>
        </p:nvSpPr>
        <p:spPr>
          <a:xfrm>
            <a:off x="347869" y="576469"/>
            <a:ext cx="11529391" cy="6408101"/>
          </a:xfrm>
          <a:prstGeom prst="rect">
            <a:avLst/>
          </a:prstGeom>
          <a:noFill/>
        </p:spPr>
        <p:txBody>
          <a:bodyPr wrap="square">
            <a:spAutoFit/>
          </a:bodyPr>
          <a:lstStyle/>
          <a:p>
            <a:pPr marL="0" marR="0">
              <a:lnSpc>
                <a:spcPct val="115000"/>
              </a:lnSpc>
              <a:spcAft>
                <a:spcPts val="800"/>
              </a:spcAft>
              <a:buNone/>
            </a:pPr>
            <a:r>
              <a:rPr lang="en-US" sz="24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Key Medicaid Effective Dates</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October 2026</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Restricts federal funding for Medicaid and CHIP coverage to most categories of immigrants</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 and </a:t>
            </a: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cuts federal matching funds for emergency Medicaid services for people who would qualify for the Medicaid expansion if not for their immigration status.</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ea typeface="Aptos" panose="020B0004020202020204" pitchFamily="34" charset="0"/>
                <a:cs typeface="Times New Roman" panose="02020603050405020304" pitchFamily="18" charset="0"/>
              </a:rPr>
              <a:t>January 2027</a:t>
            </a:r>
            <a:endParaRPr lang="en-US" sz="1800" kern="100" dirty="0">
              <a:solidFill>
                <a:schemeClr val="accent1"/>
              </a:solidFill>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Work requirements for Medicaid expansion enrollees</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(states may seek approval to implement sooner, or a good faith exception to delay implementation by no more than two years). Also, coverage renewals required every six months for expansion enrollees.</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October 2027</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Provider tax hold harmless rate phase down for expansion states begins</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January 2028</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b="0" i="0" dirty="0">
                <a:solidFill>
                  <a:schemeClr val="accent1"/>
                </a:solidFill>
                <a:effectLst/>
                <a:latin typeface="proxima-nova"/>
              </a:rPr>
              <a:t>Phase down of state-directed payment (SDP) limits begins​.</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545193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219F4-2460-9169-1CC3-46932BF8DAA3}"/>
            </a:ext>
          </a:extLst>
        </p:cNvPr>
        <p:cNvGrpSpPr/>
        <p:nvPr/>
      </p:nvGrpSpPr>
      <p:grpSpPr>
        <a:xfrm>
          <a:off x="0" y="0"/>
          <a:ext cx="0" cy="0"/>
          <a:chOff x="0" y="0"/>
          <a:chExt cx="0" cy="0"/>
        </a:xfrm>
      </p:grpSpPr>
      <p:pic>
        <p:nvPicPr>
          <p:cNvPr id="2050" name="Picture 2" descr="Over Two-Thirds of SNAP Recipients Are Children, Elderly, or Disabled">
            <a:extLst>
              <a:ext uri="{FF2B5EF4-FFF2-40B4-BE49-F238E27FC236}">
                <a16:creationId xmlns:a16="http://schemas.microsoft.com/office/drawing/2014/main" id="{6B002A27-482F-78D7-7A7A-B10175A9C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683" y="1209079"/>
            <a:ext cx="5236385" cy="47633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8926AD-487B-ECBD-4C57-A80F6D36419C}"/>
              </a:ext>
            </a:extLst>
          </p:cNvPr>
          <p:cNvSpPr txBox="1">
            <a:spLocks/>
          </p:cNvSpPr>
          <p:nvPr/>
        </p:nvSpPr>
        <p:spPr>
          <a:xfrm>
            <a:off x="383178" y="254189"/>
            <a:ext cx="5456369" cy="105035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kern="1200">
                <a:solidFill>
                  <a:srgbClr val="0A5087"/>
                </a:solidFill>
                <a:latin typeface="+mn-lt"/>
                <a:ea typeface="Calibri" charset="0"/>
                <a:cs typeface="Calibri" charset="0"/>
              </a:defRPr>
            </a:lvl1pPr>
          </a:lstStyle>
          <a:p>
            <a:pPr marL="0" lvl="1" defTabSz="914377">
              <a:spcBef>
                <a:spcPts val="600"/>
              </a:spcBef>
              <a:spcAft>
                <a:spcPts val="600"/>
              </a:spcAft>
              <a:defRPr/>
            </a:pPr>
            <a:r>
              <a:rPr lang="en-US" sz="2800" b="1">
                <a:solidFill>
                  <a:srgbClr val="005699"/>
                </a:solidFill>
                <a:latin typeface="Arial"/>
                <a:cs typeface="Arial"/>
              </a:rPr>
              <a:t>Unprecedented Cuts </a:t>
            </a:r>
            <a:br>
              <a:rPr lang="en-US" sz="2800" b="1">
                <a:solidFill>
                  <a:srgbClr val="005699"/>
                </a:solidFill>
                <a:latin typeface="Arial"/>
                <a:cs typeface="Arial"/>
              </a:rPr>
            </a:br>
            <a:r>
              <a:rPr lang="en-US" sz="2800" b="1">
                <a:solidFill>
                  <a:srgbClr val="005699"/>
                </a:solidFill>
                <a:latin typeface="Arial"/>
                <a:cs typeface="Arial"/>
              </a:rPr>
              <a:t>to Food Assistance </a:t>
            </a:r>
            <a:endParaRPr lang="en-US" sz="2800" b="0" i="0" u="none" strike="noStrike" kern="1200" cap="none" spc="0" normalizeH="0" baseline="0" noProof="0">
              <a:ln>
                <a:noFill/>
              </a:ln>
              <a:solidFill>
                <a:srgbClr val="005699"/>
              </a:solidFill>
              <a:effectLst/>
              <a:uLnTx/>
              <a:uFillTx/>
              <a:latin typeface="Arial"/>
              <a:cs typeface="Arial"/>
            </a:endParaRPr>
          </a:p>
        </p:txBody>
      </p:sp>
      <p:sp>
        <p:nvSpPr>
          <p:cNvPr id="6" name="TextBox 5">
            <a:extLst>
              <a:ext uri="{FF2B5EF4-FFF2-40B4-BE49-F238E27FC236}">
                <a16:creationId xmlns:a16="http://schemas.microsoft.com/office/drawing/2014/main" id="{26D76DB1-1E59-47C2-73F2-F70FB02A46EF}"/>
              </a:ext>
            </a:extLst>
          </p:cNvPr>
          <p:cNvSpPr txBox="1"/>
          <p:nvPr/>
        </p:nvSpPr>
        <p:spPr>
          <a:xfrm>
            <a:off x="365760" y="2132409"/>
            <a:ext cx="5814057" cy="4124206"/>
          </a:xfrm>
          <a:prstGeom prst="rect">
            <a:avLst/>
          </a:prstGeom>
          <a:noFill/>
        </p:spPr>
        <p:txBody>
          <a:bodyPr wrap="square" lIns="91440" tIns="45720" rIns="91440" bIns="45720" rtlCol="0" anchor="t">
            <a:spAutoFit/>
          </a:bodyPr>
          <a:lstStyle/>
          <a:p>
            <a:pPr marL="274320" lvl="1" indent="-137160">
              <a:spcBef>
                <a:spcPts val="600"/>
              </a:spcBef>
              <a:spcAft>
                <a:spcPts val="600"/>
              </a:spcAft>
              <a:buFont typeface="Arial" panose="020B0604020202020204" pitchFamily="34" charset="0"/>
              <a:buChar char="•"/>
              <a:defRPr/>
            </a:pPr>
            <a:r>
              <a:rPr lang="en-US" sz="1600" b="0" i="0" strike="noStrike">
                <a:solidFill>
                  <a:srgbClr val="0A5087"/>
                </a:solidFill>
                <a:effectLst/>
                <a:latin typeface="Arial"/>
                <a:cs typeface="Arial"/>
              </a:rPr>
              <a:t>Largest cut to SNAP in history (about 20%)</a:t>
            </a:r>
            <a:endParaRPr lang="en-US"/>
          </a:p>
          <a:p>
            <a:pPr marL="274320" lvl="1" indent="-137160">
              <a:spcBef>
                <a:spcPts val="600"/>
              </a:spcBef>
              <a:spcAft>
                <a:spcPts val="600"/>
              </a:spcAft>
              <a:buFont typeface="Arial" panose="020B0604020202020204" pitchFamily="34" charset="0"/>
              <a:buChar char="•"/>
              <a:defRPr/>
            </a:pPr>
            <a:r>
              <a:rPr lang="en-US" sz="1600">
                <a:solidFill>
                  <a:srgbClr val="0A5087"/>
                </a:solidFill>
                <a:latin typeface="Arial"/>
                <a:cs typeface="Arial"/>
              </a:rPr>
              <a:t>Shifts share of benefit costs (5-15% for most states) to states for first time, starting in 2028</a:t>
            </a:r>
          </a:p>
          <a:p>
            <a:pPr marL="274320" lvl="1" indent="-137160">
              <a:spcBef>
                <a:spcPts val="600"/>
              </a:spcBef>
              <a:spcAft>
                <a:spcPts val="600"/>
              </a:spcAft>
              <a:buFont typeface="Arial" panose="020B0604020202020204" pitchFamily="34" charset="0"/>
              <a:buChar char="•"/>
              <a:defRPr/>
            </a:pPr>
            <a:r>
              <a:rPr lang="en-US" sz="1600">
                <a:solidFill>
                  <a:srgbClr val="C00000"/>
                </a:solidFill>
                <a:latin typeface="Arial"/>
                <a:cs typeface="Arial"/>
              </a:rPr>
              <a:t>States that can’t or won’t pay cost shift would see SNAP program end</a:t>
            </a:r>
          </a:p>
          <a:p>
            <a:pPr marL="274320" lvl="1" indent="-137160">
              <a:spcBef>
                <a:spcPts val="600"/>
              </a:spcBef>
              <a:spcAft>
                <a:spcPts val="600"/>
              </a:spcAft>
              <a:buFont typeface="Arial" panose="020B0604020202020204" pitchFamily="34" charset="0"/>
              <a:buChar char="•"/>
              <a:defRPr/>
            </a:pPr>
            <a:r>
              <a:rPr lang="en-US" sz="1600">
                <a:solidFill>
                  <a:srgbClr val="0A5087"/>
                </a:solidFill>
                <a:latin typeface="Arial"/>
                <a:cs typeface="Arial"/>
              </a:rPr>
              <a:t>Shifts additional administrative costs to states </a:t>
            </a:r>
          </a:p>
          <a:p>
            <a:pPr marL="274320" lvl="1" indent="-137160">
              <a:spcBef>
                <a:spcPts val="600"/>
              </a:spcBef>
              <a:spcAft>
                <a:spcPts val="600"/>
              </a:spcAft>
              <a:buFont typeface="Arial" panose="020B0604020202020204" pitchFamily="34" charset="0"/>
              <a:buChar char="•"/>
              <a:defRPr/>
            </a:pPr>
            <a:r>
              <a:rPr lang="en-US" sz="1600">
                <a:solidFill>
                  <a:srgbClr val="0A5087"/>
                </a:solidFill>
                <a:latin typeface="Arial"/>
                <a:cs typeface="Arial"/>
              </a:rPr>
              <a:t>Significant expansion of SNAP's already harsh, ineffective, and red-tape laden work requirements </a:t>
            </a:r>
            <a:endParaRPr lang="en-US" sz="1600" b="1">
              <a:solidFill>
                <a:srgbClr val="C00000"/>
              </a:solidFill>
              <a:latin typeface="Arial"/>
              <a:cs typeface="Arial"/>
            </a:endParaRPr>
          </a:p>
          <a:p>
            <a:pPr marL="274320" lvl="1" indent="-137160">
              <a:spcBef>
                <a:spcPts val="600"/>
              </a:spcBef>
              <a:spcAft>
                <a:spcPts val="600"/>
              </a:spcAft>
              <a:buFont typeface="Arial" panose="020B0604020202020204" pitchFamily="34" charset="0"/>
              <a:buChar char="•"/>
              <a:defRPr/>
            </a:pPr>
            <a:r>
              <a:rPr lang="en-US" sz="1600">
                <a:solidFill>
                  <a:srgbClr val="0A5087"/>
                </a:solidFill>
                <a:latin typeface="Arial"/>
                <a:cs typeface="Arial"/>
              </a:rPr>
              <a:t>Takes food benefits away from many lawfully present immigrants</a:t>
            </a:r>
          </a:p>
          <a:p>
            <a:pPr marL="274320" lvl="1" indent="-137160">
              <a:spcBef>
                <a:spcPts val="600"/>
              </a:spcBef>
              <a:spcAft>
                <a:spcPts val="600"/>
              </a:spcAft>
              <a:buFont typeface="Arial" panose="020B0604020202020204" pitchFamily="34" charset="0"/>
              <a:buChar char="•"/>
              <a:defRPr/>
            </a:pPr>
            <a:r>
              <a:rPr lang="en-US" sz="1600">
                <a:solidFill>
                  <a:srgbClr val="0A5087"/>
                </a:solidFill>
                <a:latin typeface="Arial"/>
                <a:cs typeface="Arial"/>
              </a:rPr>
              <a:t>SNAP benefits won’t keep pace with cost of healthy diet</a:t>
            </a:r>
          </a:p>
          <a:p>
            <a:pPr lvl="1" indent="-456565">
              <a:spcBef>
                <a:spcPts val="600"/>
              </a:spcBef>
              <a:spcAft>
                <a:spcPts val="600"/>
              </a:spcAft>
              <a:buFont typeface="Arial" panose="020B0604020202020204" pitchFamily="34" charset="0"/>
              <a:buChar char="•"/>
              <a:defRPr/>
            </a:pPr>
            <a:endParaRPr lang="en-US" sz="1600">
              <a:solidFill>
                <a:srgbClr val="0A5087"/>
              </a:solidFill>
              <a:latin typeface="Arial"/>
              <a:cs typeface="Arial"/>
            </a:endParaRPr>
          </a:p>
        </p:txBody>
      </p:sp>
      <p:sp>
        <p:nvSpPr>
          <p:cNvPr id="7" name="TextBox 6">
            <a:extLst>
              <a:ext uri="{FF2B5EF4-FFF2-40B4-BE49-F238E27FC236}">
                <a16:creationId xmlns:a16="http://schemas.microsoft.com/office/drawing/2014/main" id="{33231E84-1425-73E8-2052-27C5ED53A46E}"/>
              </a:ext>
            </a:extLst>
          </p:cNvPr>
          <p:cNvSpPr txBox="1"/>
          <p:nvPr/>
        </p:nvSpPr>
        <p:spPr>
          <a:xfrm>
            <a:off x="365760" y="1209079"/>
            <a:ext cx="6096000" cy="923330"/>
          </a:xfrm>
          <a:prstGeom prst="rect">
            <a:avLst/>
          </a:prstGeom>
          <a:noFill/>
        </p:spPr>
        <p:txBody>
          <a:bodyPr wrap="square">
            <a:spAutoFit/>
          </a:bodyPr>
          <a:lstStyle/>
          <a:p>
            <a:pPr marL="0" lvl="1">
              <a:spcBef>
                <a:spcPts val="600"/>
              </a:spcBef>
              <a:spcAft>
                <a:spcPts val="600"/>
              </a:spcAft>
              <a:defRPr/>
            </a:pPr>
            <a:r>
              <a:rPr lang="en-US" b="1">
                <a:solidFill>
                  <a:srgbClr val="C00000"/>
                </a:solidFill>
                <a:latin typeface="Arial"/>
                <a:cs typeface="Arial"/>
              </a:rPr>
              <a:t>More than 41 million people </a:t>
            </a:r>
            <a:r>
              <a:rPr lang="en-US" b="1">
                <a:solidFill>
                  <a:srgbClr val="0A5087"/>
                </a:solidFill>
                <a:latin typeface="Arial"/>
                <a:cs typeface="Arial"/>
              </a:rPr>
              <a:t>including children, parents, seniors, and veterans at risk of losing food benefits.</a:t>
            </a:r>
            <a:endParaRPr lang="en-US" b="1">
              <a:solidFill>
                <a:srgbClr val="C00000"/>
              </a:solidFill>
              <a:latin typeface="Arial"/>
              <a:ea typeface="Calibri" panose="020F0502020204030204"/>
              <a:cs typeface="Arial"/>
            </a:endParaRPr>
          </a:p>
        </p:txBody>
      </p:sp>
    </p:spTree>
    <p:extLst>
      <p:ext uri="{BB962C8B-B14F-4D97-AF65-F5344CB8AC3E}">
        <p14:creationId xmlns:p14="http://schemas.microsoft.com/office/powerpoint/2010/main" val="66771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6E0E89-CA20-DC84-2CC4-F431D9EA0B86}"/>
              </a:ext>
            </a:extLst>
          </p:cNvPr>
          <p:cNvSpPr txBox="1"/>
          <p:nvPr/>
        </p:nvSpPr>
        <p:spPr>
          <a:xfrm>
            <a:off x="353961" y="412955"/>
            <a:ext cx="11336594" cy="6829242"/>
          </a:xfrm>
          <a:prstGeom prst="rect">
            <a:avLst/>
          </a:prstGeom>
          <a:noFill/>
        </p:spPr>
        <p:txBody>
          <a:bodyPr wrap="square">
            <a:spAutoFit/>
          </a:bodyPr>
          <a:lstStyle/>
          <a:p>
            <a:pPr marL="0" marR="0">
              <a:lnSpc>
                <a:spcPct val="115000"/>
              </a:lnSpc>
              <a:spcAft>
                <a:spcPts val="800"/>
              </a:spcAft>
              <a:buNone/>
            </a:pPr>
            <a:r>
              <a:rPr lang="en-US" sz="24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Key SNAP Effective Dates</a:t>
            </a:r>
            <a:endParaRPr lang="en-US" sz="24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Underway Now</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Expanding SNAP’s work requirement to include adults with children 14 and older, older adults 55-64, veterans, people experiencing homelessness, and young people who recently aged out of foster care.</a:t>
            </a: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November 2025</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Administration terminates previously approved waivers from SNAP’s work requirement for areas with elevated unemployment. Individuals newly subject to the work requirement will begin losing SNAP in March 2026. </a:t>
            </a: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October 2026</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Cuts future SNAP benefits by restricting updates to the Thrifty Food Plan to account only for food inflation.</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Also requires states to pay 75% of SNAP administrative costs instead of 50%.</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Wingdings" panose="05000000000000000000" pitchFamily="2" charset="2"/>
              <a:buChar char=""/>
            </a:pPr>
            <a:r>
              <a:rPr lang="en-US" sz="18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October 2027</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Most states must pay 5% to 15% of SNAP food benefit costs, based on either the 2025 or 2026 error rate at the option of the state. </a:t>
            </a:r>
            <a:r>
              <a:rPr lang="en-US" sz="1800" kern="100" dirty="0">
                <a:solidFill>
                  <a:schemeClr val="accent1"/>
                </a:solidFill>
                <a:effectLst/>
                <a:latin typeface="Arial" panose="020B0604020202020204" pitchFamily="34" charset="0"/>
                <a:ea typeface="Aptos" panose="020B0004020202020204" pitchFamily="34" charset="0"/>
                <a:cs typeface="Times New Roman" panose="02020603050405020304" pitchFamily="18" charset="0"/>
              </a:rPr>
              <a:t>​​</a:t>
            </a:r>
            <a:endPar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0320688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6F2C7-5391-BD05-B74A-B515C4EBD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7DD73-4ED1-2BE2-3974-8BF2A03A0F1E}"/>
              </a:ext>
            </a:extLst>
          </p:cNvPr>
          <p:cNvSpPr txBox="1">
            <a:spLocks/>
          </p:cNvSpPr>
          <p:nvPr/>
        </p:nvSpPr>
        <p:spPr>
          <a:xfrm>
            <a:off x="365760" y="485195"/>
            <a:ext cx="5456369" cy="99003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1" kern="1200">
                <a:solidFill>
                  <a:srgbClr val="0A5087"/>
                </a:solidFill>
                <a:latin typeface="+mn-lt"/>
                <a:ea typeface="Calibri" charset="0"/>
                <a:cs typeface="Calibri" charset="0"/>
              </a:defRPr>
            </a:lvl1pPr>
          </a:lstStyle>
          <a:p>
            <a:pPr marL="0" lvl="1" defTabSz="914377">
              <a:spcBef>
                <a:spcPts val="600"/>
              </a:spcBef>
              <a:spcAft>
                <a:spcPts val="600"/>
              </a:spcAft>
              <a:defRPr/>
            </a:pPr>
            <a:r>
              <a:rPr lang="en-US" sz="2400" b="1">
                <a:solidFill>
                  <a:srgbClr val="0A5087"/>
                </a:solidFill>
                <a:latin typeface="Arial"/>
                <a:cs typeface="Arial"/>
              </a:rPr>
              <a:t>Unprecedented Combination: Tax Cuts for Wealthy &amp; Harm for Others</a:t>
            </a:r>
          </a:p>
        </p:txBody>
      </p:sp>
      <p:sp>
        <p:nvSpPr>
          <p:cNvPr id="6" name="TextBox 5">
            <a:extLst>
              <a:ext uri="{FF2B5EF4-FFF2-40B4-BE49-F238E27FC236}">
                <a16:creationId xmlns:a16="http://schemas.microsoft.com/office/drawing/2014/main" id="{92E52231-D173-33E4-B8DF-049F9D6296CF}"/>
              </a:ext>
            </a:extLst>
          </p:cNvPr>
          <p:cNvSpPr txBox="1"/>
          <p:nvPr/>
        </p:nvSpPr>
        <p:spPr>
          <a:xfrm>
            <a:off x="365760" y="1484707"/>
            <a:ext cx="5399203" cy="4308872"/>
          </a:xfrm>
          <a:prstGeom prst="rect">
            <a:avLst/>
          </a:prstGeom>
          <a:noFill/>
        </p:spPr>
        <p:txBody>
          <a:bodyPr wrap="square" lIns="91440" tIns="45720" rIns="91440" bIns="45720" rtlCol="0" anchor="t">
            <a:spAutoFit/>
          </a:bodyPr>
          <a:lstStyle/>
          <a:p>
            <a:pPr marL="274320" lvl="1" indent="-137160">
              <a:spcBef>
                <a:spcPts val="600"/>
              </a:spcBef>
              <a:spcAft>
                <a:spcPts val="600"/>
              </a:spcAft>
              <a:buFont typeface="Arial"/>
              <a:buChar char="•"/>
              <a:defRPr/>
            </a:pPr>
            <a:r>
              <a:rPr lang="en-US" sz="1600" dirty="0">
                <a:solidFill>
                  <a:srgbClr val="0A5087"/>
                </a:solidFill>
                <a:latin typeface="Arial"/>
                <a:cs typeface="Arial"/>
              </a:rPr>
              <a:t>All tax cuts for wealthy extended plus additional tax-free inheritances for wealthiest &amp; new corporate tax cuts</a:t>
            </a:r>
          </a:p>
          <a:p>
            <a:pPr marL="274320" lvl="1" indent="-137160">
              <a:spcBef>
                <a:spcPts val="600"/>
              </a:spcBef>
              <a:spcAft>
                <a:spcPts val="600"/>
              </a:spcAft>
              <a:buFont typeface="Arial"/>
              <a:buChar char="•"/>
              <a:defRPr/>
            </a:pPr>
            <a:r>
              <a:rPr lang="en-US" sz="1600" dirty="0">
                <a:solidFill>
                  <a:srgbClr val="0A5087"/>
                </a:solidFill>
                <a:latin typeface="Arial"/>
                <a:cs typeface="Arial"/>
              </a:rPr>
              <a:t>So-called “middle class” improvements (like no tax on tips) are modest and time-limited</a:t>
            </a:r>
          </a:p>
          <a:p>
            <a:pPr marL="274320" lvl="1" indent="-137160">
              <a:spcBef>
                <a:spcPts val="600"/>
              </a:spcBef>
              <a:spcAft>
                <a:spcPts val="600"/>
              </a:spcAft>
              <a:buFont typeface="Arial"/>
              <a:buChar char="•"/>
              <a:defRPr/>
            </a:pPr>
            <a:r>
              <a:rPr lang="en-US" sz="1600" dirty="0">
                <a:solidFill>
                  <a:srgbClr val="0A5087"/>
                </a:solidFill>
                <a:latin typeface="Arial"/>
                <a:cs typeface="Arial"/>
              </a:rPr>
              <a:t>One tax cut not extended: enhanced premium tax cuts</a:t>
            </a:r>
          </a:p>
          <a:p>
            <a:pPr marL="274320" lvl="1" indent="-137160">
              <a:spcBef>
                <a:spcPts val="600"/>
              </a:spcBef>
              <a:spcAft>
                <a:spcPts val="600"/>
              </a:spcAft>
              <a:buFont typeface="Arial"/>
              <a:buChar char="•"/>
              <a:defRPr/>
            </a:pPr>
            <a:r>
              <a:rPr lang="en-US" sz="1600" dirty="0">
                <a:solidFill>
                  <a:srgbClr val="0A5087"/>
                </a:solidFill>
                <a:latin typeface="Arial"/>
                <a:cs typeface="Arial"/>
              </a:rPr>
              <a:t>Large cuts that take away health care and food assistance away from low- &amp; moderate-income people</a:t>
            </a:r>
          </a:p>
          <a:p>
            <a:pPr marL="274320" lvl="1" indent="-137160">
              <a:spcBef>
                <a:spcPts val="600"/>
              </a:spcBef>
              <a:spcAft>
                <a:spcPts val="600"/>
              </a:spcAft>
              <a:buFont typeface="Arial"/>
              <a:buChar char="•"/>
              <a:defRPr/>
            </a:pPr>
            <a:r>
              <a:rPr lang="en-US" sz="1600" dirty="0">
                <a:solidFill>
                  <a:srgbClr val="0A5087"/>
                </a:solidFill>
                <a:latin typeface="Arial"/>
                <a:cs typeface="Arial"/>
              </a:rPr>
              <a:t>17 million children in low-income families get no help from Child Tax Credit expansion</a:t>
            </a:r>
          </a:p>
          <a:p>
            <a:pPr marL="274320" lvl="1" indent="-137160">
              <a:spcBef>
                <a:spcPts val="600"/>
              </a:spcBef>
              <a:spcAft>
                <a:spcPts val="600"/>
              </a:spcAft>
              <a:buFont typeface="Arial"/>
              <a:buChar char="•"/>
              <a:defRPr/>
            </a:pPr>
            <a:r>
              <a:rPr lang="en-US" sz="1600" b="1" dirty="0">
                <a:solidFill>
                  <a:srgbClr val="C00000"/>
                </a:solidFill>
                <a:latin typeface="Arial"/>
                <a:cs typeface="Arial"/>
              </a:rPr>
              <a:t>90% of households will be worse off </a:t>
            </a:r>
            <a:r>
              <a:rPr lang="en-US" sz="1600" dirty="0">
                <a:solidFill>
                  <a:srgbClr val="0A5087"/>
                </a:solidFill>
                <a:latin typeface="Arial"/>
                <a:cs typeface="Arial"/>
              </a:rPr>
              <a:t>under the combination of the reconciliation bill and the President’s tariffs, which hit low- and middle-income consumers particularly hard</a:t>
            </a:r>
            <a:endParaRPr lang="en-US" sz="1600" b="1" dirty="0">
              <a:solidFill>
                <a:srgbClr val="C00000"/>
              </a:solidFill>
              <a:latin typeface="Arial"/>
              <a:ea typeface="Calibri" panose="020F0502020204030204"/>
              <a:cs typeface="Arial"/>
            </a:endParaRPr>
          </a:p>
        </p:txBody>
      </p:sp>
      <p:cxnSp>
        <p:nvCxnSpPr>
          <p:cNvPr id="4" name="Straight Connector 3">
            <a:extLst>
              <a:ext uri="{FF2B5EF4-FFF2-40B4-BE49-F238E27FC236}">
                <a16:creationId xmlns:a16="http://schemas.microsoft.com/office/drawing/2014/main" id="{66626078-91AC-CF37-645F-9BCD97071813}"/>
              </a:ext>
            </a:extLst>
          </p:cNvPr>
          <p:cNvCxnSpPr/>
          <p:nvPr/>
        </p:nvCxnSpPr>
        <p:spPr>
          <a:xfrm>
            <a:off x="6290021" y="1133406"/>
            <a:ext cx="55121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graph of the cost of taxes&#10;&#10;AI-generated content may be incorrect.">
            <a:extLst>
              <a:ext uri="{FF2B5EF4-FFF2-40B4-BE49-F238E27FC236}">
                <a16:creationId xmlns:a16="http://schemas.microsoft.com/office/drawing/2014/main" id="{5CE0C320-37B8-C3B7-2343-E6E16941F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021" y="1133406"/>
            <a:ext cx="5426037" cy="5006137"/>
          </a:xfrm>
          <a:prstGeom prst="rect">
            <a:avLst/>
          </a:prstGeom>
        </p:spPr>
      </p:pic>
    </p:spTree>
    <p:extLst>
      <p:ext uri="{BB962C8B-B14F-4D97-AF65-F5344CB8AC3E}">
        <p14:creationId xmlns:p14="http://schemas.microsoft.com/office/powerpoint/2010/main" val="421628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D4407-AF62-618C-9E1D-E8FDC27C6651}"/>
              </a:ext>
            </a:extLst>
          </p:cNvPr>
          <p:cNvSpPr/>
          <p:nvPr/>
        </p:nvSpPr>
        <p:spPr>
          <a:xfrm>
            <a:off x="0" y="0"/>
            <a:ext cx="12192000" cy="6858000"/>
          </a:xfrm>
          <a:prstGeom prst="rect">
            <a:avLst/>
          </a:prstGeom>
          <a:noFill/>
          <a:ln w="311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80D03A49-3908-053D-399B-90776A4E5E73}"/>
              </a:ext>
            </a:extLst>
          </p:cNvPr>
          <p:cNvSpPr txBox="1">
            <a:spLocks/>
          </p:cNvSpPr>
          <p:nvPr/>
        </p:nvSpPr>
        <p:spPr>
          <a:xfrm>
            <a:off x="475931" y="731979"/>
            <a:ext cx="5047043" cy="1325563"/>
          </a:xfrm>
          <a:prstGeom prst="rect">
            <a:avLst/>
          </a:prstGeom>
        </p:spPr>
        <p:txBody>
          <a:bodyPr lIns="91440" tIns="45720" rIns="91440" bIns="45720" anchor="ctr">
            <a:normAutofit/>
          </a:bodyPr>
          <a:lstStyle>
            <a:lvl1pPr algn="l" defTabSz="914400" rtl="0" eaLnBrk="1" latinLnBrk="0" hangingPunct="1">
              <a:lnSpc>
                <a:spcPct val="90000"/>
              </a:lnSpc>
              <a:spcBef>
                <a:spcPct val="0"/>
              </a:spcBef>
              <a:buNone/>
              <a:defRPr sz="4400" b="1" kern="1200">
                <a:solidFill>
                  <a:srgbClr val="0A5087"/>
                </a:solidFill>
                <a:latin typeface="+mn-lt"/>
                <a:ea typeface="Calibri" charset="0"/>
                <a:cs typeface="Calibri" charset="0"/>
              </a:defRPr>
            </a:lvl1pPr>
          </a:lstStyle>
          <a:p>
            <a:pPr marL="0" marR="0" lvl="1" indent="0" algn="l" defTabSz="914377"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a:ln>
                  <a:noFill/>
                </a:ln>
                <a:solidFill>
                  <a:schemeClr val="accent1">
                    <a:lumMod val="76000"/>
                  </a:schemeClr>
                </a:solidFill>
                <a:effectLst/>
                <a:uLnTx/>
                <a:uFillTx/>
                <a:latin typeface="Arial"/>
                <a:cs typeface="Arial"/>
              </a:rPr>
              <a:t>Federal </a:t>
            </a:r>
            <a:r>
              <a:rPr lang="en-US" sz="2400" b="1">
                <a:solidFill>
                  <a:schemeClr val="accent1">
                    <a:lumMod val="76000"/>
                  </a:schemeClr>
                </a:solidFill>
                <a:latin typeface="Arial"/>
                <a:cs typeface="Arial"/>
              </a:rPr>
              <a:t>Cuts Pose Major New Challenges for </a:t>
            </a:r>
            <a:r>
              <a:rPr kumimoji="0" lang="en-US" sz="2400" b="1" i="0" u="none" strike="noStrike" kern="1200" cap="none" spc="0" normalizeH="0" baseline="0" noProof="0">
                <a:ln>
                  <a:noFill/>
                </a:ln>
                <a:solidFill>
                  <a:schemeClr val="accent1">
                    <a:lumMod val="76000"/>
                  </a:schemeClr>
                </a:solidFill>
                <a:effectLst/>
                <a:uLnTx/>
                <a:uFillTx/>
                <a:latin typeface="Arial"/>
                <a:cs typeface="Arial"/>
              </a:rPr>
              <a:t>States</a:t>
            </a:r>
            <a:endParaRPr kumimoji="0" lang="en-US" sz="2400" b="0" i="0" u="none" strike="noStrike" kern="1200" cap="none" spc="0" normalizeH="0" baseline="0" noProof="0">
              <a:ln>
                <a:noFill/>
              </a:ln>
              <a:solidFill>
                <a:schemeClr val="accent1">
                  <a:lumMod val="76000"/>
                </a:schemeClr>
              </a:solidFill>
              <a:effectLst/>
              <a:uLnTx/>
              <a:uFillTx/>
              <a:latin typeface="Arial"/>
              <a:cs typeface="Arial"/>
            </a:endParaRPr>
          </a:p>
        </p:txBody>
      </p:sp>
      <p:sp>
        <p:nvSpPr>
          <p:cNvPr id="12" name="TextBox 11">
            <a:extLst>
              <a:ext uri="{FF2B5EF4-FFF2-40B4-BE49-F238E27FC236}">
                <a16:creationId xmlns:a16="http://schemas.microsoft.com/office/drawing/2014/main" id="{C1572D95-8EA6-8508-8F55-EC17A5445E30}"/>
              </a:ext>
            </a:extLst>
          </p:cNvPr>
          <p:cNvSpPr txBox="1"/>
          <p:nvPr/>
        </p:nvSpPr>
        <p:spPr>
          <a:xfrm>
            <a:off x="475932" y="2401925"/>
            <a:ext cx="4598988" cy="3739485"/>
          </a:xfrm>
          <a:prstGeom prst="rect">
            <a:avLst/>
          </a:prstGeom>
          <a:noFill/>
        </p:spPr>
        <p:txBody>
          <a:bodyPr wrap="square" lIns="91440" tIns="45720" rIns="91440" bIns="45720" rtlCol="0" anchor="t">
            <a:spAutoFit/>
          </a:bodyPr>
          <a:lstStyle/>
          <a:p>
            <a:pPr marL="457200" marR="0" lvl="1" indent="-456565"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A5087"/>
                </a:solidFill>
                <a:effectLst/>
                <a:uLnTx/>
                <a:uFillTx/>
                <a:latin typeface="Arial"/>
                <a:cs typeface="Arial"/>
              </a:rPr>
              <a:t>About </a:t>
            </a:r>
            <a:r>
              <a:rPr kumimoji="0" lang="en-US" sz="1600" b="0" i="0" u="sng" strike="noStrike" kern="1200" cap="none" spc="0" normalizeH="0" baseline="0" noProof="0" dirty="0">
                <a:ln>
                  <a:noFill/>
                </a:ln>
                <a:solidFill>
                  <a:srgbClr val="0A5087"/>
                </a:solidFill>
                <a:effectLst/>
                <a:uLnTx/>
                <a:uFillTx/>
                <a:latin typeface="Arial"/>
                <a:cs typeface="Arial"/>
              </a:rPr>
              <a:t>one-third</a:t>
            </a:r>
            <a:r>
              <a:rPr kumimoji="0" lang="en-US" sz="1600" b="0" i="0" u="none" strike="noStrike" kern="1200" cap="none" spc="0" normalizeH="0" baseline="0" noProof="0" dirty="0">
                <a:ln>
                  <a:noFill/>
                </a:ln>
                <a:solidFill>
                  <a:srgbClr val="0A5087"/>
                </a:solidFill>
                <a:effectLst/>
                <a:uLnTx/>
                <a:uFillTx/>
                <a:latin typeface="Arial"/>
                <a:cs typeface="Arial"/>
              </a:rPr>
              <a:t> of state funds currently come from the federal government</a:t>
            </a:r>
            <a:endParaRPr lang="en-US" sz="1600" b="1" i="0" u="none" strike="noStrike" kern="1200" cap="none" spc="0" normalizeH="0" baseline="0" noProof="0" dirty="0">
              <a:ln>
                <a:noFill/>
              </a:ln>
              <a:solidFill>
                <a:srgbClr val="0A5087"/>
              </a:solidFill>
              <a:effectLst/>
              <a:uLnTx/>
              <a:uFillTx/>
              <a:latin typeface="Arial"/>
              <a:cs typeface="Arial"/>
            </a:endParaRPr>
          </a:p>
          <a:p>
            <a:pPr lvl="1" indent="-456565">
              <a:spcBef>
                <a:spcPts val="600"/>
              </a:spcBef>
              <a:spcAft>
                <a:spcPts val="1200"/>
              </a:spcAft>
              <a:buFont typeface="Arial" panose="020B0604020202020204" pitchFamily="34" charset="0"/>
              <a:buChar char="•"/>
              <a:defRPr/>
            </a:pPr>
            <a:r>
              <a:rPr lang="en-US" sz="1600" dirty="0">
                <a:solidFill>
                  <a:srgbClr val="0A5087"/>
                </a:solidFill>
                <a:latin typeface="Arial"/>
                <a:cs typeface="Arial"/>
              </a:rPr>
              <a:t>Reconciliation bill</a:t>
            </a:r>
            <a:r>
              <a:rPr kumimoji="0" lang="en-US" sz="1600" b="0" i="0" u="none" strike="noStrike" kern="1200" cap="none" spc="0" normalizeH="0" baseline="0" noProof="0" dirty="0">
                <a:ln>
                  <a:noFill/>
                </a:ln>
                <a:solidFill>
                  <a:srgbClr val="0A5087"/>
                </a:solidFill>
                <a:effectLst/>
                <a:uLnTx/>
                <a:uFillTx/>
                <a:latin typeface="Arial"/>
                <a:cs typeface="Arial"/>
              </a:rPr>
              <a:t> includes </a:t>
            </a:r>
            <a:r>
              <a:rPr kumimoji="0" lang="en-US" sz="1600" b="0" i="0" u="sng" strike="noStrike" kern="1200" cap="none" spc="0" normalizeH="0" baseline="0" noProof="0" dirty="0">
                <a:ln>
                  <a:noFill/>
                </a:ln>
                <a:solidFill>
                  <a:srgbClr val="0A5087"/>
                </a:solidFill>
                <a:effectLst/>
                <a:uLnTx/>
                <a:uFillTx/>
                <a:latin typeface="Arial"/>
                <a:cs typeface="Arial"/>
              </a:rPr>
              <a:t>massive cuts </a:t>
            </a:r>
            <a:r>
              <a:rPr kumimoji="0" lang="en-US" sz="1600" b="0" i="0" u="none" strike="noStrike" kern="1200" cap="none" spc="0" normalizeH="0" baseline="0" noProof="0" dirty="0">
                <a:ln>
                  <a:noFill/>
                </a:ln>
                <a:solidFill>
                  <a:srgbClr val="0A5087"/>
                </a:solidFill>
                <a:effectLst/>
                <a:uLnTx/>
                <a:uFillTx/>
                <a:latin typeface="Arial"/>
                <a:cs typeface="Arial"/>
              </a:rPr>
              <a:t>and </a:t>
            </a:r>
            <a:r>
              <a:rPr kumimoji="0" lang="en-US" sz="1600" b="0" i="0" u="sng" strike="noStrike" kern="1200" cap="none" spc="0" normalizeH="0" baseline="0" noProof="0" dirty="0">
                <a:ln>
                  <a:noFill/>
                </a:ln>
                <a:solidFill>
                  <a:srgbClr val="0A5087"/>
                </a:solidFill>
                <a:effectLst/>
                <a:uLnTx/>
                <a:uFillTx/>
                <a:latin typeface="Arial"/>
                <a:cs typeface="Arial"/>
              </a:rPr>
              <a:t>additional costs</a:t>
            </a:r>
            <a:r>
              <a:rPr kumimoji="0" lang="en-US" sz="1600" b="0" i="0" u="none" strike="noStrike" kern="1200" cap="none" spc="0" normalizeH="0" baseline="0" noProof="0" dirty="0">
                <a:ln>
                  <a:noFill/>
                </a:ln>
                <a:solidFill>
                  <a:srgbClr val="0A5087"/>
                </a:solidFill>
                <a:effectLst/>
                <a:uLnTx/>
                <a:uFillTx/>
                <a:latin typeface="Arial"/>
                <a:cs typeface="Arial"/>
              </a:rPr>
              <a:t> to states, shifting responsibility or reducing flexibility</a:t>
            </a:r>
            <a:endParaRPr lang="en-US" sz="1600" b="0" i="0" u="none" strike="noStrike" kern="1200" cap="none" spc="0" normalizeH="0" baseline="0" noProof="0" dirty="0">
              <a:ln>
                <a:noFill/>
              </a:ln>
              <a:solidFill>
                <a:srgbClr val="0A5087"/>
              </a:solidFill>
              <a:effectLst/>
              <a:uLnTx/>
              <a:uFillTx/>
              <a:latin typeface="Arial"/>
              <a:cs typeface="Arial"/>
            </a:endParaRPr>
          </a:p>
          <a:p>
            <a:pPr lvl="1" indent="-456565">
              <a:spcBef>
                <a:spcPts val="600"/>
              </a:spcBef>
              <a:spcAft>
                <a:spcPts val="600"/>
              </a:spcAft>
              <a:buFont typeface="Arial" panose="020B0604020202020204" pitchFamily="34" charset="0"/>
              <a:buChar char="•"/>
              <a:defRPr/>
            </a:pPr>
            <a:r>
              <a:rPr kumimoji="0" lang="en-US" sz="1600" b="0" i="0" strike="noStrike" kern="1200" cap="none" spc="0" normalizeH="0" baseline="0" noProof="0" dirty="0">
                <a:ln>
                  <a:noFill/>
                </a:ln>
                <a:solidFill>
                  <a:srgbClr val="0A5087"/>
                </a:solidFill>
                <a:effectLst/>
                <a:uLnTx/>
                <a:uFillTx/>
                <a:latin typeface="Arial"/>
                <a:cs typeface="Arial"/>
              </a:rPr>
              <a:t>State </a:t>
            </a:r>
            <a:r>
              <a:rPr kumimoji="0" lang="en-US" sz="1600" b="0" i="0" u="sng" strike="noStrike" kern="1200" cap="none" spc="0" normalizeH="0" baseline="0" noProof="0" dirty="0">
                <a:ln>
                  <a:noFill/>
                </a:ln>
                <a:solidFill>
                  <a:srgbClr val="0A5087"/>
                </a:solidFill>
                <a:effectLst/>
                <a:uLnTx/>
                <a:uFillTx/>
                <a:latin typeface="Arial"/>
                <a:cs typeface="Arial"/>
              </a:rPr>
              <a:t>revenues</a:t>
            </a:r>
            <a:r>
              <a:rPr kumimoji="0" lang="en-US" sz="1600" b="0" i="0" strike="noStrike" kern="1200" cap="none" spc="0" normalizeH="0" baseline="0" noProof="0" dirty="0">
                <a:ln>
                  <a:noFill/>
                </a:ln>
                <a:solidFill>
                  <a:srgbClr val="0A5087"/>
                </a:solidFill>
                <a:effectLst/>
                <a:uLnTx/>
                <a:uFillTx/>
                <a:latin typeface="Arial"/>
                <a:cs typeface="Arial"/>
              </a:rPr>
              <a:t> also </a:t>
            </a:r>
            <a:r>
              <a:rPr kumimoji="0" lang="en-US" sz="1600" b="0" i="0" u="none" strike="noStrike" kern="1200" cap="none" spc="0" normalizeH="0" baseline="0" noProof="0" dirty="0">
                <a:ln>
                  <a:noFill/>
                </a:ln>
                <a:solidFill>
                  <a:srgbClr val="0A5087"/>
                </a:solidFill>
                <a:effectLst/>
                <a:uLnTx/>
                <a:uFillTx/>
                <a:latin typeface="Arial"/>
                <a:cs typeface="Arial"/>
              </a:rPr>
              <a:t>at risk due to complex linkages between state and federal tax codes, known as “conformity”</a:t>
            </a:r>
            <a:endParaRPr lang="en-US" dirty="0">
              <a:solidFill>
                <a:srgbClr val="000000"/>
              </a:solidFill>
              <a:ea typeface="+mn-lt"/>
              <a:cs typeface="+mn-lt"/>
            </a:endParaRPr>
          </a:p>
          <a:p>
            <a:pPr marL="457200" marR="0" lvl="1" indent="-456565" algn="l" defTabSz="914400">
              <a:lnSpc>
                <a:spcPct val="100000"/>
              </a:lnSpc>
              <a:spcBef>
                <a:spcPts val="600"/>
              </a:spcBef>
              <a:spcAft>
                <a:spcPts val="600"/>
              </a:spcAft>
              <a:buClrTx/>
              <a:buSzTx/>
              <a:buFont typeface="Arial" panose="020B0604020202020204" pitchFamily="34" charset="0"/>
              <a:buChar char="•"/>
              <a:tabLst/>
              <a:defRPr/>
            </a:pPr>
            <a:r>
              <a:rPr lang="en-US" sz="1600" dirty="0">
                <a:solidFill>
                  <a:srgbClr val="0A5087"/>
                </a:solidFill>
                <a:latin typeface="Arial"/>
                <a:ea typeface="+mn-lt"/>
                <a:cs typeface="+mn-lt"/>
              </a:rPr>
              <a:t>Passes the buck to state and local lawmakers who are forced to make painful tradeoffs.</a:t>
            </a:r>
            <a:endParaRPr lang="en-US" dirty="0">
              <a:latin typeface="Arial"/>
              <a:ea typeface="+mn-lt"/>
              <a:cs typeface="+mn-lt"/>
            </a:endParaRPr>
          </a:p>
          <a:p>
            <a:pPr lvl="1" indent="-456565">
              <a:spcBef>
                <a:spcPts val="600"/>
              </a:spcBef>
              <a:spcAft>
                <a:spcPts val="600"/>
              </a:spcAft>
              <a:buFont typeface="Arial" panose="020B0604020202020204" pitchFamily="34" charset="0"/>
              <a:buChar char="•"/>
              <a:defRPr/>
            </a:pPr>
            <a:endParaRPr lang="en-US" sz="1600" dirty="0">
              <a:solidFill>
                <a:srgbClr val="0A5087"/>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FEE260B0-F32D-8521-DB1C-C80880B6590F}"/>
              </a:ext>
            </a:extLst>
          </p:cNvPr>
          <p:cNvCxnSpPr/>
          <p:nvPr/>
        </p:nvCxnSpPr>
        <p:spPr>
          <a:xfrm>
            <a:off x="5922625" y="485584"/>
            <a:ext cx="0" cy="58868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5980587-E09D-121B-7733-BBFCC81C240D}"/>
              </a:ext>
            </a:extLst>
          </p:cNvPr>
          <p:cNvCxnSpPr>
            <a:cxnSpLocks/>
          </p:cNvCxnSpPr>
          <p:nvPr/>
        </p:nvCxnSpPr>
        <p:spPr>
          <a:xfrm flipH="1">
            <a:off x="301752" y="2057542"/>
            <a:ext cx="52212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Federal Funds Comprise About a Third of States' Annual Spending">
            <a:extLst>
              <a:ext uri="{FF2B5EF4-FFF2-40B4-BE49-F238E27FC236}">
                <a16:creationId xmlns:a16="http://schemas.microsoft.com/office/drawing/2014/main" id="{B3B53770-EBA6-B760-2FE1-D38513E1E163}"/>
              </a:ext>
            </a:extLst>
          </p:cNvPr>
          <p:cNvPicPr>
            <a:picLocks noChangeAspect="1"/>
          </p:cNvPicPr>
          <p:nvPr/>
        </p:nvPicPr>
        <p:blipFill>
          <a:blip r:embed="rId3"/>
          <a:stretch>
            <a:fillRect/>
          </a:stretch>
        </p:blipFill>
        <p:spPr>
          <a:xfrm>
            <a:off x="6284829" y="1240813"/>
            <a:ext cx="5251437" cy="4376371"/>
          </a:xfrm>
          <a:prstGeom prst="rect">
            <a:avLst/>
          </a:prstGeom>
        </p:spPr>
      </p:pic>
    </p:spTree>
    <p:extLst>
      <p:ext uri="{BB962C8B-B14F-4D97-AF65-F5344CB8AC3E}">
        <p14:creationId xmlns:p14="http://schemas.microsoft.com/office/powerpoint/2010/main" val="27195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BE488-F122-8DDF-43F1-9FA850EE4996}"/>
              </a:ext>
            </a:extLst>
          </p:cNvPr>
          <p:cNvSpPr txBox="1"/>
          <p:nvPr/>
        </p:nvSpPr>
        <p:spPr>
          <a:xfrm>
            <a:off x="519304" y="78157"/>
            <a:ext cx="10593456" cy="7678705"/>
          </a:xfrm>
          <a:prstGeom prst="rect">
            <a:avLst/>
          </a:prstGeom>
          <a:noFill/>
        </p:spPr>
        <p:txBody>
          <a:bodyPr wrap="square">
            <a:spAutoFit/>
          </a:bodyPr>
          <a:lstStyle/>
          <a:p>
            <a:pPr marL="0" marR="0">
              <a:lnSpc>
                <a:spcPct val="115000"/>
              </a:lnSpc>
              <a:spcAft>
                <a:spcPts val="800"/>
              </a:spcAft>
              <a:buNone/>
            </a:pPr>
            <a:r>
              <a:rPr lang="en-US" sz="2400" b="1"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States Have Some Flexibility to Reduce Negative Impacts from HR 1</a:t>
            </a: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For example, </a:t>
            </a:r>
            <a:r>
              <a:rPr lang="en-US" sz="2000" kern="100" dirty="0">
                <a:solidFill>
                  <a:schemeClr val="accent1"/>
                </a:solidFill>
                <a:latin typeface="Aptos" panose="020B0004020202020204" pitchFamily="34" charset="0"/>
                <a:ea typeface="Aptos" panose="020B0004020202020204" pitchFamily="34" charset="0"/>
                <a:cs typeface="Times New Roman" panose="02020603050405020304" pitchFamily="18" charset="0"/>
              </a:rPr>
              <a:t>for</a:t>
            </a: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the new </a:t>
            </a:r>
            <a:r>
              <a:rPr lang="en-US" sz="2000" u="sng"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Medicaid work requirements</a:t>
            </a: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states can:</a:t>
            </a:r>
          </a:p>
          <a:p>
            <a:pPr marL="0" marR="0">
              <a:lnSpc>
                <a:spcPct val="115000"/>
              </a:lnSpc>
              <a:spcAft>
                <a:spcPts val="800"/>
              </a:spcAft>
              <a:buNone/>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SzPts val="1000"/>
              <a:buFont typeface="Wingdings" panose="05000000000000000000" pitchFamily="2" charset="2"/>
              <a:buChar char="q"/>
              <a:tabLst>
                <a:tab pos="457200" algn="l"/>
              </a:tabLst>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Elect policy options in the law that reduce new burdens, such as requiring applicants to be compliant or exempt for only one month before their month of application and verifying compliance for enrollees only when they renew coverage, rather than more frequently.</a:t>
            </a:r>
          </a:p>
          <a:p>
            <a:pPr marR="0" lvl="0">
              <a:lnSpc>
                <a:spcPct val="115000"/>
              </a:lnSpc>
              <a:spcAft>
                <a:spcPts val="800"/>
              </a:spcAft>
              <a:buSzPts val="1000"/>
              <a:tabLst>
                <a:tab pos="457200" algn="l"/>
              </a:tabLst>
            </a:pPr>
            <a:endPar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Wingdings" panose="05000000000000000000" pitchFamily="2" charset="2"/>
              <a:buChar char="q"/>
              <a:tabLst>
                <a:tab pos="457200" algn="l"/>
              </a:tabLst>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Maximize data sources to automatically verify exemptions and compliance, including coordination with SNAP to identify individuals who are eligible for an exemption from the Medicaid work requirement.</a:t>
            </a:r>
          </a:p>
          <a:p>
            <a:pPr marR="0" lvl="0">
              <a:lnSpc>
                <a:spcPct val="115000"/>
              </a:lnSpc>
              <a:spcAft>
                <a:spcPts val="800"/>
              </a:spcAft>
              <a:buSzPts val="1000"/>
              <a:tabLst>
                <a:tab pos="457200" algn="l"/>
              </a:tabLst>
            </a:pPr>
            <a:endPar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Wingdings" panose="05000000000000000000" pitchFamily="2" charset="2"/>
              <a:buChar char="q"/>
              <a:tabLst>
                <a:tab pos="457200" algn="l"/>
              </a:tabLst>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Deploy user-friendly pathways for individuals to report compliance activities and exemptions, such as ensuring simple and accessible document submission.</a:t>
            </a:r>
          </a:p>
          <a:p>
            <a:pPr marL="0" marR="0">
              <a:lnSpc>
                <a:spcPct val="115000"/>
              </a:lnSpc>
              <a:spcAft>
                <a:spcPts val="800"/>
              </a:spcAft>
              <a:buNone/>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Details outlined in new CBPP </a:t>
            </a: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hlinkClick r:id="rId2"/>
              </a:rPr>
              <a:t>report</a:t>
            </a:r>
            <a:r>
              <a:rPr lang="en-US" sz="2000" kern="100" dirty="0">
                <a:solidFill>
                  <a:schemeClr val="accent1"/>
                </a:solidFill>
                <a:latin typeface="Aptos" panose="020B0004020202020204" pitchFamily="34" charset="0"/>
                <a:ea typeface="Aptos" panose="020B0004020202020204" pitchFamily="34" charset="0"/>
                <a:cs typeface="Times New Roman" panose="02020603050405020304" pitchFamily="18" charset="0"/>
              </a:rPr>
              <a:t>.</a:t>
            </a:r>
            <a:endPar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0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428363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771</TotalTime>
  <Words>1776</Words>
  <Application>Microsoft Office PowerPoint</Application>
  <PresentationFormat>Widescreen</PresentationFormat>
  <Paragraphs>123</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Arial,Sans-Serif</vt:lpstr>
      <vt:lpstr>Calibri</vt:lpstr>
      <vt:lpstr>proxima-nova</vt:lpstr>
      <vt:lpstr>Symbol</vt:lpstr>
      <vt:lpstr>Wingdings</vt:lpstr>
      <vt:lpstr>Office Theme</vt:lpstr>
      <vt:lpstr>PowerPoint Presentation</vt:lpstr>
      <vt:lpstr>Big Picture: Key Impacts of the Reconciliation Legislation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Gwyn</dc:creator>
  <cp:lastModifiedBy>Michael Healey</cp:lastModifiedBy>
  <cp:revision>2</cp:revision>
  <dcterms:created xsi:type="dcterms:W3CDTF">2025-10-20T15:41:01Z</dcterms:created>
  <dcterms:modified xsi:type="dcterms:W3CDTF">2025-11-04T22:07:25Z</dcterms:modified>
</cp:coreProperties>
</file>